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2"/>
  </p:sldMasterIdLst>
  <p:notesMasterIdLst>
    <p:notesMasterId r:id="rId132"/>
  </p:notesMasterIdLst>
  <p:handoutMasterIdLst>
    <p:handoutMasterId r:id="rId133"/>
  </p:handoutMasterIdLst>
  <p:sldIdLst>
    <p:sldId id="264" r:id="rId3"/>
    <p:sldId id="403" r:id="rId4"/>
    <p:sldId id="404" r:id="rId5"/>
    <p:sldId id="276" r:id="rId6"/>
    <p:sldId id="292" r:id="rId7"/>
    <p:sldId id="288" r:id="rId8"/>
    <p:sldId id="287" r:id="rId9"/>
    <p:sldId id="298" r:id="rId10"/>
    <p:sldId id="283" r:id="rId11"/>
    <p:sldId id="290" r:id="rId12"/>
    <p:sldId id="284" r:id="rId13"/>
    <p:sldId id="291" r:id="rId14"/>
    <p:sldId id="421" r:id="rId15"/>
    <p:sldId id="308" r:id="rId16"/>
    <p:sldId id="293" r:id="rId17"/>
    <p:sldId id="297" r:id="rId18"/>
    <p:sldId id="409" r:id="rId19"/>
    <p:sldId id="300" r:id="rId20"/>
    <p:sldId id="305" r:id="rId21"/>
    <p:sldId id="302" r:id="rId22"/>
    <p:sldId id="303" r:id="rId23"/>
    <p:sldId id="304" r:id="rId24"/>
    <p:sldId id="306" r:id="rId25"/>
    <p:sldId id="457" r:id="rId26"/>
    <p:sldId id="410" r:id="rId27"/>
    <p:sldId id="411" r:id="rId28"/>
    <p:sldId id="412" r:id="rId29"/>
    <p:sldId id="413" r:id="rId30"/>
    <p:sldId id="438" r:id="rId31"/>
    <p:sldId id="437" r:id="rId32"/>
    <p:sldId id="416" r:id="rId33"/>
    <p:sldId id="417" r:id="rId34"/>
    <p:sldId id="418" r:id="rId35"/>
    <p:sldId id="419" r:id="rId36"/>
    <p:sldId id="420" r:id="rId37"/>
    <p:sldId id="422" r:id="rId38"/>
    <p:sldId id="423" r:id="rId39"/>
    <p:sldId id="424" r:id="rId40"/>
    <p:sldId id="426" r:id="rId41"/>
    <p:sldId id="309" r:id="rId42"/>
    <p:sldId id="307" r:id="rId43"/>
    <p:sldId id="310" r:id="rId44"/>
    <p:sldId id="311" r:id="rId45"/>
    <p:sldId id="321" r:id="rId46"/>
    <p:sldId id="312" r:id="rId47"/>
    <p:sldId id="313" r:id="rId48"/>
    <p:sldId id="314" r:id="rId49"/>
    <p:sldId id="316" r:id="rId50"/>
    <p:sldId id="318" r:id="rId51"/>
    <p:sldId id="322" r:id="rId52"/>
    <p:sldId id="323" r:id="rId53"/>
    <p:sldId id="319" r:id="rId54"/>
    <p:sldId id="327" r:id="rId55"/>
    <p:sldId id="326" r:id="rId56"/>
    <p:sldId id="427" r:id="rId57"/>
    <p:sldId id="456" r:id="rId58"/>
    <p:sldId id="320" r:id="rId59"/>
    <p:sldId id="325" r:id="rId60"/>
    <p:sldId id="324" r:id="rId61"/>
    <p:sldId id="328" r:id="rId62"/>
    <p:sldId id="335" r:id="rId63"/>
    <p:sldId id="439" r:id="rId64"/>
    <p:sldId id="440" r:id="rId65"/>
    <p:sldId id="443" r:id="rId66"/>
    <p:sldId id="442" r:id="rId67"/>
    <p:sldId id="444" r:id="rId68"/>
    <p:sldId id="441" r:id="rId69"/>
    <p:sldId id="436" r:id="rId70"/>
    <p:sldId id="336" r:id="rId71"/>
    <p:sldId id="337" r:id="rId72"/>
    <p:sldId id="338" r:id="rId73"/>
    <p:sldId id="339" r:id="rId74"/>
    <p:sldId id="452" r:id="rId75"/>
    <p:sldId id="453" r:id="rId76"/>
    <p:sldId id="329" r:id="rId77"/>
    <p:sldId id="330" r:id="rId78"/>
    <p:sldId id="331" r:id="rId79"/>
    <p:sldId id="333" r:id="rId80"/>
    <p:sldId id="332" r:id="rId81"/>
    <p:sldId id="286" r:id="rId82"/>
    <p:sldId id="363" r:id="rId83"/>
    <p:sldId id="355" r:id="rId84"/>
    <p:sldId id="358" r:id="rId85"/>
    <p:sldId id="356" r:id="rId86"/>
    <p:sldId id="448" r:id="rId87"/>
    <p:sldId id="447" r:id="rId88"/>
    <p:sldId id="446" r:id="rId89"/>
    <p:sldId id="445" r:id="rId90"/>
    <p:sldId id="357" r:id="rId91"/>
    <p:sldId id="435" r:id="rId92"/>
    <p:sldId id="349" r:id="rId93"/>
    <p:sldId id="351" r:id="rId94"/>
    <p:sldId id="352" r:id="rId95"/>
    <p:sldId id="428" r:id="rId96"/>
    <p:sldId id="364" r:id="rId97"/>
    <p:sldId id="365" r:id="rId98"/>
    <p:sldId id="366" r:id="rId99"/>
    <p:sldId id="367" r:id="rId100"/>
    <p:sldId id="368" r:id="rId101"/>
    <p:sldId id="369" r:id="rId102"/>
    <p:sldId id="370" r:id="rId103"/>
    <p:sldId id="371" r:id="rId104"/>
    <p:sldId id="449" r:id="rId105"/>
    <p:sldId id="451" r:id="rId106"/>
    <p:sldId id="454" r:id="rId107"/>
    <p:sldId id="406" r:id="rId108"/>
    <p:sldId id="407" r:id="rId109"/>
    <p:sldId id="408" r:id="rId110"/>
    <p:sldId id="376" r:id="rId111"/>
    <p:sldId id="372" r:id="rId112"/>
    <p:sldId id="373" r:id="rId113"/>
    <p:sldId id="374" r:id="rId114"/>
    <p:sldId id="375" r:id="rId115"/>
    <p:sldId id="434" r:id="rId116"/>
    <p:sldId id="461" r:id="rId117"/>
    <p:sldId id="462" r:id="rId118"/>
    <p:sldId id="377" r:id="rId119"/>
    <p:sldId id="378" r:id="rId120"/>
    <p:sldId id="379" r:id="rId121"/>
    <p:sldId id="380" r:id="rId122"/>
    <p:sldId id="381" r:id="rId123"/>
    <p:sldId id="458" r:id="rId124"/>
    <p:sldId id="433" r:id="rId125"/>
    <p:sldId id="430" r:id="rId126"/>
    <p:sldId id="431" r:id="rId127"/>
    <p:sldId id="429" r:id="rId128"/>
    <p:sldId id="432" r:id="rId129"/>
    <p:sldId id="459" r:id="rId130"/>
    <p:sldId id="460" r:id="rId131"/>
  </p:sldIdLst>
  <p:sldSz cx="12188825" cy="6858000"/>
  <p:notesSz cx="7023100" cy="93091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9" pos="3839" userDrawn="1">
          <p15:clr>
            <a:srgbClr val="A4A3A4"/>
          </p15:clr>
        </p15:guide>
        <p15:guide id="10"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2932">
          <p15:clr>
            <a:srgbClr val="A4A3A4"/>
          </p15:clr>
        </p15:guide>
        <p15:guide id="4"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howGuides="1">
      <p:cViewPr varScale="1">
        <p:scale>
          <a:sx n="128" d="100"/>
          <a:sy n="128" d="100"/>
        </p:scale>
        <p:origin x="456" y="176"/>
      </p:cViewPr>
      <p:guideLst>
        <p:guide pos="3839"/>
        <p:guide orient="horz" pos="2160"/>
      </p:guideLst>
    </p:cSldViewPr>
  </p:slideViewPr>
  <p:notesTextViewPr>
    <p:cViewPr>
      <p:scale>
        <a:sx n="1" d="1"/>
        <a:sy n="1" d="1"/>
      </p:scale>
      <p:origin x="0" y="0"/>
    </p:cViewPr>
  </p:notesTextViewPr>
  <p:sorterViewPr>
    <p:cViewPr>
      <p:scale>
        <a:sx n="66" d="100"/>
        <a:sy n="66" d="100"/>
      </p:scale>
      <p:origin x="0" y="10986"/>
    </p:cViewPr>
  </p:sorterViewPr>
  <p:notesViewPr>
    <p:cSldViewPr>
      <p:cViewPr varScale="1">
        <p:scale>
          <a:sx n="63" d="100"/>
          <a:sy n="63" d="100"/>
        </p:scale>
        <p:origin x="1986" y="108"/>
      </p:cViewPr>
      <p:guideLst>
        <p:guide orient="horz" pos="2880"/>
        <p:guide pos="2160"/>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presProps" Target="presProp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customXml" Target="../customXml/item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viewProps" Target="view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notesMaster" Target="notesMasters/notesMaster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17" tIns="46659" rIns="93317" bIns="46659" rtlCol="0"/>
          <a:lstStyle>
            <a:lvl1pPr algn="l">
              <a:defRPr sz="1200"/>
            </a:lvl1pPr>
          </a:lstStyle>
          <a:p>
            <a:endParaRPr>
              <a:solidFill>
                <a:schemeClr val="tx2"/>
              </a:solidFill>
            </a:endParaRPr>
          </a:p>
        </p:txBody>
      </p:sp>
      <p:sp>
        <p:nvSpPr>
          <p:cNvPr id="3" name="Date Placeholder 2"/>
          <p:cNvSpPr>
            <a:spLocks noGrp="1"/>
          </p:cNvSpPr>
          <p:nvPr>
            <p:ph type="dt" sz="quarter" idx="1"/>
          </p:nvPr>
        </p:nvSpPr>
        <p:spPr>
          <a:xfrm>
            <a:off x="3978132" y="0"/>
            <a:ext cx="3043343" cy="465455"/>
          </a:xfrm>
          <a:prstGeom prst="rect">
            <a:avLst/>
          </a:prstGeom>
        </p:spPr>
        <p:txBody>
          <a:bodyPr vert="horz" lIns="93317" tIns="46659" rIns="93317" bIns="46659" rtlCol="0"/>
          <a:lstStyle>
            <a:lvl1pPr algn="r">
              <a:defRPr sz="1200"/>
            </a:lvl1pPr>
          </a:lstStyle>
          <a:p>
            <a:fld id="{E973C59C-4E16-4A64-A766-34DB213E11B3}" type="datetimeFigureOut">
              <a:rPr lang="en-US">
                <a:solidFill>
                  <a:schemeClr val="tx2"/>
                </a:solidFill>
              </a:rPr>
              <a:pPr/>
              <a:t>4/24/20</a:t>
            </a:fld>
            <a:endParaRPr>
              <a:solidFill>
                <a:schemeClr val="tx2"/>
              </a:solidFill>
            </a:endParaRPr>
          </a:p>
        </p:txBody>
      </p:sp>
      <p:sp>
        <p:nvSpPr>
          <p:cNvPr id="4" name="Footer Placeholder 3"/>
          <p:cNvSpPr>
            <a:spLocks noGrp="1"/>
          </p:cNvSpPr>
          <p:nvPr>
            <p:ph type="ftr" sz="quarter" idx="2"/>
          </p:nvPr>
        </p:nvSpPr>
        <p:spPr>
          <a:xfrm>
            <a:off x="0" y="8842030"/>
            <a:ext cx="3043343" cy="465455"/>
          </a:xfrm>
          <a:prstGeom prst="rect">
            <a:avLst/>
          </a:prstGeom>
        </p:spPr>
        <p:txBody>
          <a:bodyPr vert="horz" lIns="93317" tIns="46659" rIns="93317" bIns="46659" rtlCol="0" anchor="b"/>
          <a:lstStyle>
            <a:lvl1pPr algn="l">
              <a:defRPr sz="1200"/>
            </a:lvl1pPr>
          </a:lstStyle>
          <a:p>
            <a:endParaRPr>
              <a:solidFill>
                <a:schemeClr val="tx2"/>
              </a:solidFill>
            </a:endParaRPr>
          </a:p>
        </p:txBody>
      </p:sp>
      <p:sp>
        <p:nvSpPr>
          <p:cNvPr id="5" name="Slide Number Placeholder 4"/>
          <p:cNvSpPr>
            <a:spLocks noGrp="1"/>
          </p:cNvSpPr>
          <p:nvPr>
            <p:ph type="sldNum" sz="quarter" idx="3"/>
          </p:nvPr>
        </p:nvSpPr>
        <p:spPr>
          <a:xfrm>
            <a:off x="3978132" y="8842030"/>
            <a:ext cx="3043343" cy="465455"/>
          </a:xfrm>
          <a:prstGeom prst="rect">
            <a:avLst/>
          </a:prstGeom>
        </p:spPr>
        <p:txBody>
          <a:bodyPr vert="horz" lIns="93317" tIns="46659" rIns="93317" bIns="46659" rtlCol="0" anchor="b"/>
          <a:lstStyle>
            <a:lvl1pPr algn="r">
              <a:defRPr sz="1200"/>
            </a:lvl1pPr>
          </a:lstStyle>
          <a:p>
            <a:fld id="{CFD77566-CD65-4859-9FA1-43956DC85B8C}" type="slidenum">
              <a:rPr>
                <a:solidFill>
                  <a:schemeClr val="tx2"/>
                </a:solidFill>
              </a:rPr>
              <a:pPr/>
              <a:t>‹#›</a:t>
            </a:fld>
            <a:endParaRPr>
              <a:solidFill>
                <a:schemeClr val="tx2"/>
              </a:solidFill>
            </a:endParaRPr>
          </a:p>
        </p:txBody>
      </p:sp>
    </p:spTree>
    <p:extLst>
      <p:ext uri="{BB962C8B-B14F-4D97-AF65-F5344CB8AC3E}">
        <p14:creationId xmlns:p14="http://schemas.microsoft.com/office/powerpoint/2010/main" val="2708798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17" tIns="46659" rIns="93317" bIns="46659" rtlCol="0"/>
          <a:lstStyle>
            <a:lvl1pPr algn="l">
              <a:defRPr sz="1200">
                <a:solidFill>
                  <a:schemeClr val="tx2"/>
                </a:solidFill>
              </a:defRPr>
            </a:lvl1pPr>
          </a:lstStyle>
          <a:p>
            <a:endParaRPr/>
          </a:p>
        </p:txBody>
      </p:sp>
      <p:sp>
        <p:nvSpPr>
          <p:cNvPr id="3" name="Date Placeholder 2"/>
          <p:cNvSpPr>
            <a:spLocks noGrp="1"/>
          </p:cNvSpPr>
          <p:nvPr>
            <p:ph type="dt" idx="1"/>
          </p:nvPr>
        </p:nvSpPr>
        <p:spPr>
          <a:xfrm>
            <a:off x="3978132" y="0"/>
            <a:ext cx="3043343" cy="465455"/>
          </a:xfrm>
          <a:prstGeom prst="rect">
            <a:avLst/>
          </a:prstGeom>
        </p:spPr>
        <p:txBody>
          <a:bodyPr vert="horz" lIns="93317" tIns="46659" rIns="93317" bIns="46659" rtlCol="0"/>
          <a:lstStyle>
            <a:lvl1pPr algn="r">
              <a:defRPr sz="1200">
                <a:solidFill>
                  <a:schemeClr val="tx2"/>
                </a:solidFill>
              </a:defRPr>
            </a:lvl1pPr>
          </a:lstStyle>
          <a:p>
            <a:fld id="{F95CF31C-F757-429C-A789-86504F04C3BE}" type="datetimeFigureOut">
              <a:rPr lang="en-US"/>
              <a:pPr/>
              <a:t>4/24/20</a:t>
            </a:fld>
            <a:endParaRPr/>
          </a:p>
        </p:txBody>
      </p:sp>
      <p:sp>
        <p:nvSpPr>
          <p:cNvPr id="4" name="Slide Image Placeholder 3"/>
          <p:cNvSpPr>
            <a:spLocks noGrp="1" noRot="1" noChangeAspect="1"/>
          </p:cNvSpPr>
          <p:nvPr>
            <p:ph type="sldImg" idx="2"/>
          </p:nvPr>
        </p:nvSpPr>
        <p:spPr>
          <a:xfrm>
            <a:off x="409575" y="698500"/>
            <a:ext cx="6203950" cy="3490913"/>
          </a:xfrm>
          <a:prstGeom prst="rect">
            <a:avLst/>
          </a:prstGeom>
          <a:noFill/>
          <a:ln w="12700">
            <a:solidFill>
              <a:prstClr val="black"/>
            </a:solidFill>
          </a:ln>
        </p:spPr>
        <p:txBody>
          <a:bodyPr vert="horz" lIns="93317" tIns="46659" rIns="93317" bIns="46659" rtlCol="0" anchor="ctr"/>
          <a:lstStyle/>
          <a:p>
            <a:endParaRPr/>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17" tIns="46659" rIns="93317" bIns="46659"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42030"/>
            <a:ext cx="3043343" cy="465455"/>
          </a:xfrm>
          <a:prstGeom prst="rect">
            <a:avLst/>
          </a:prstGeom>
        </p:spPr>
        <p:txBody>
          <a:bodyPr vert="horz" lIns="93317" tIns="46659" rIns="93317" bIns="46659" rtlCol="0" anchor="b"/>
          <a:lstStyle>
            <a:lvl1pPr algn="l">
              <a:defRPr sz="1200">
                <a:solidFill>
                  <a:schemeClr val="tx2"/>
                </a:solidFill>
              </a:defRPr>
            </a:lvl1pPr>
          </a:lstStyle>
          <a:p>
            <a:endParaRPr/>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317" tIns="46659" rIns="93317" bIns="46659" rtlCol="0" anchor="b"/>
          <a:lstStyle>
            <a:lvl1pPr algn="r">
              <a:defRPr sz="1200">
                <a:solidFill>
                  <a:schemeClr val="tx2"/>
                </a:solidFill>
              </a:defRPr>
            </a:lvl1pPr>
          </a:lstStyle>
          <a:p>
            <a:fld id="{B8796F01-7154-41E0-B48B-A6921757531A}" type="slidenum">
              <a:rPr/>
              <a:pPr/>
              <a:t>‹#›</a:t>
            </a:fld>
            <a:endParaRPr/>
          </a:p>
        </p:txBody>
      </p:sp>
    </p:spTree>
    <p:extLst>
      <p:ext uri="{BB962C8B-B14F-4D97-AF65-F5344CB8AC3E}">
        <p14:creationId xmlns:p14="http://schemas.microsoft.com/office/powerpoint/2010/main" val="44077566"/>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2"/>
        </a:solidFill>
        <a:latin typeface="+mn-lt"/>
        <a:ea typeface="+mn-ea"/>
        <a:cs typeface="+mn-cs"/>
      </a:defRPr>
    </a:lvl1pPr>
    <a:lvl2pPr marL="609493" algn="l" defTabSz="1218987" rtl="0" eaLnBrk="1" latinLnBrk="0" hangingPunct="1">
      <a:defRPr sz="1600" kern="1200">
        <a:solidFill>
          <a:schemeClr val="tx2"/>
        </a:solidFill>
        <a:latin typeface="+mn-lt"/>
        <a:ea typeface="+mn-ea"/>
        <a:cs typeface="+mn-cs"/>
      </a:defRPr>
    </a:lvl2pPr>
    <a:lvl3pPr marL="1218987" algn="l" defTabSz="1218987" rtl="0" eaLnBrk="1" latinLnBrk="0" hangingPunct="1">
      <a:defRPr sz="1600" kern="1200">
        <a:solidFill>
          <a:schemeClr val="tx2"/>
        </a:solidFill>
        <a:latin typeface="+mn-lt"/>
        <a:ea typeface="+mn-ea"/>
        <a:cs typeface="+mn-cs"/>
      </a:defRPr>
    </a:lvl3pPr>
    <a:lvl4pPr marL="1828480" algn="l" defTabSz="1218987" rtl="0" eaLnBrk="1" latinLnBrk="0" hangingPunct="1">
      <a:defRPr sz="1600" kern="1200">
        <a:solidFill>
          <a:schemeClr val="tx2"/>
        </a:solidFill>
        <a:latin typeface="+mn-lt"/>
        <a:ea typeface="+mn-ea"/>
        <a:cs typeface="+mn-cs"/>
      </a:defRPr>
    </a:lvl4pPr>
    <a:lvl5pPr marL="2437973" algn="l" defTabSz="1218987" rtl="0" eaLnBrk="1" latinLnBrk="0" hangingPunct="1">
      <a:defRPr sz="1600" kern="1200">
        <a:solidFill>
          <a:schemeClr val="tx2"/>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txBox="1">
            <a:spLocks noGrp="1"/>
          </p:cNvSpPr>
          <p:nvPr>
            <p:ph type="body" idx="1"/>
          </p:nvPr>
        </p:nvSpPr>
        <p:spPr>
          <a:xfrm>
            <a:off x="702312" y="4421823"/>
            <a:ext cx="5618479" cy="4189095"/>
          </a:xfrm>
          <a:prstGeom prst="rect">
            <a:avLst/>
          </a:prstGeom>
        </p:spPr>
        <p:txBody>
          <a:bodyPr lIns="93302" tIns="93302" rIns="93302" bIns="93302" anchor="ctr" anchorCtr="0">
            <a:noAutofit/>
          </a:bodyPr>
          <a:lstStyle/>
          <a:p>
            <a:endParaRPr dirty="0"/>
          </a:p>
        </p:txBody>
      </p:sp>
      <p:sp>
        <p:nvSpPr>
          <p:cNvPr id="108" name="Shape 108"/>
          <p:cNvSpPr>
            <a:spLocks noGrp="1" noRot="1" noChangeAspect="1"/>
          </p:cNvSpPr>
          <p:nvPr>
            <p:ph type="sldImg" idx="2"/>
          </p:nvPr>
        </p:nvSpPr>
        <p:spPr>
          <a:xfrm>
            <a:off x="409575" y="698500"/>
            <a:ext cx="62039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1835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txBox="1">
            <a:spLocks noGrp="1"/>
          </p:cNvSpPr>
          <p:nvPr>
            <p:ph type="body" idx="1"/>
          </p:nvPr>
        </p:nvSpPr>
        <p:spPr>
          <a:xfrm>
            <a:off x="702312" y="4421823"/>
            <a:ext cx="5618479" cy="4189095"/>
          </a:xfrm>
          <a:prstGeom prst="rect">
            <a:avLst/>
          </a:prstGeom>
        </p:spPr>
        <p:txBody>
          <a:bodyPr lIns="93302" tIns="93302" rIns="93302" bIns="93302" anchor="ctr" anchorCtr="0">
            <a:noAutofit/>
          </a:bodyPr>
          <a:lstStyle/>
          <a:p>
            <a:endParaRPr dirty="0"/>
          </a:p>
        </p:txBody>
      </p:sp>
      <p:sp>
        <p:nvSpPr>
          <p:cNvPr id="171" name="Shape 171"/>
          <p:cNvSpPr>
            <a:spLocks noGrp="1" noRot="1" noChangeAspect="1"/>
          </p:cNvSpPr>
          <p:nvPr>
            <p:ph type="sldImg" idx="2"/>
          </p:nvPr>
        </p:nvSpPr>
        <p:spPr>
          <a:xfrm>
            <a:off x="409575" y="698500"/>
            <a:ext cx="62039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0239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Henry III, 4th</a:t>
            </a:r>
            <a:r>
              <a:rPr lang="en-US" baseline="0" dirty="0"/>
              <a:t> son of Catherine de Medici (lancing accident, sick killed first two)</a:t>
            </a:r>
            <a:endParaRPr lang="en-US" dirty="0"/>
          </a:p>
        </p:txBody>
      </p:sp>
      <p:sp>
        <p:nvSpPr>
          <p:cNvPr id="4" name="Slide Number Placeholder 3"/>
          <p:cNvSpPr>
            <a:spLocks noGrp="1"/>
          </p:cNvSpPr>
          <p:nvPr>
            <p:ph type="sldNum" sz="quarter" idx="10"/>
          </p:nvPr>
        </p:nvSpPr>
        <p:spPr/>
        <p:txBody>
          <a:bodyPr/>
          <a:lstStyle/>
          <a:p>
            <a:fld id="{35EDE871-C3EC-432D-93DD-D03C9049F842}" type="slidenum">
              <a:rPr lang="en-US" smtClean="0"/>
              <a:pPr/>
              <a:t>69</a:t>
            </a:fld>
            <a:endParaRPr lang="en-US"/>
          </a:p>
        </p:txBody>
      </p:sp>
    </p:spTree>
    <p:extLst>
      <p:ext uri="{BB962C8B-B14F-4D97-AF65-F5344CB8AC3E}">
        <p14:creationId xmlns:p14="http://schemas.microsoft.com/office/powerpoint/2010/main" val="437902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5EDE871-C3EC-432D-93DD-D03C9049F842}" type="slidenum">
              <a:rPr lang="en-US" smtClean="0"/>
              <a:pPr/>
              <a:t>71</a:t>
            </a:fld>
            <a:endParaRPr lang="en-US"/>
          </a:p>
        </p:txBody>
      </p:sp>
    </p:spTree>
    <p:extLst>
      <p:ext uri="{BB962C8B-B14F-4D97-AF65-F5344CB8AC3E}">
        <p14:creationId xmlns:p14="http://schemas.microsoft.com/office/powerpoint/2010/main" val="2946943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txBox="1">
            <a:spLocks noGrp="1"/>
          </p:cNvSpPr>
          <p:nvPr>
            <p:ph type="body" idx="1"/>
          </p:nvPr>
        </p:nvSpPr>
        <p:spPr>
          <a:xfrm>
            <a:off x="702312" y="4421823"/>
            <a:ext cx="5618479" cy="4189095"/>
          </a:xfrm>
          <a:prstGeom prst="rect">
            <a:avLst/>
          </a:prstGeom>
        </p:spPr>
        <p:txBody>
          <a:bodyPr lIns="93302" tIns="93302" rIns="93302" bIns="93302" anchor="ctr" anchorCtr="0">
            <a:noAutofit/>
          </a:bodyPr>
          <a:lstStyle/>
          <a:p>
            <a:endParaRPr dirty="0"/>
          </a:p>
        </p:txBody>
      </p:sp>
      <p:sp>
        <p:nvSpPr>
          <p:cNvPr id="122" name="Shape 122"/>
          <p:cNvSpPr>
            <a:spLocks noGrp="1" noRot="1" noChangeAspect="1"/>
          </p:cNvSpPr>
          <p:nvPr>
            <p:ph type="sldImg" idx="2"/>
          </p:nvPr>
        </p:nvSpPr>
        <p:spPr>
          <a:xfrm>
            <a:off x="409575" y="698500"/>
            <a:ext cx="62039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7471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txBox="1">
            <a:spLocks noGrp="1"/>
          </p:cNvSpPr>
          <p:nvPr>
            <p:ph type="body" idx="1"/>
          </p:nvPr>
        </p:nvSpPr>
        <p:spPr>
          <a:xfrm>
            <a:off x="702312" y="4421823"/>
            <a:ext cx="5618479" cy="4189095"/>
          </a:xfrm>
          <a:prstGeom prst="rect">
            <a:avLst/>
          </a:prstGeom>
        </p:spPr>
        <p:txBody>
          <a:bodyPr lIns="93302" tIns="93302" rIns="93302" bIns="93302" anchor="ctr" anchorCtr="0">
            <a:noAutofit/>
          </a:bodyPr>
          <a:lstStyle/>
          <a:p>
            <a:endParaRPr dirty="0"/>
          </a:p>
        </p:txBody>
      </p:sp>
      <p:sp>
        <p:nvSpPr>
          <p:cNvPr id="127" name="Shape 127"/>
          <p:cNvSpPr>
            <a:spLocks noGrp="1" noRot="1" noChangeAspect="1"/>
          </p:cNvSpPr>
          <p:nvPr>
            <p:ph type="sldImg" idx="2"/>
          </p:nvPr>
        </p:nvSpPr>
        <p:spPr>
          <a:xfrm>
            <a:off x="409575" y="698500"/>
            <a:ext cx="62039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7681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txBox="1">
            <a:spLocks noGrp="1"/>
          </p:cNvSpPr>
          <p:nvPr>
            <p:ph type="body" idx="1"/>
          </p:nvPr>
        </p:nvSpPr>
        <p:spPr>
          <a:xfrm>
            <a:off x="702312" y="4421823"/>
            <a:ext cx="5618479" cy="4189095"/>
          </a:xfrm>
          <a:prstGeom prst="rect">
            <a:avLst/>
          </a:prstGeom>
        </p:spPr>
        <p:txBody>
          <a:bodyPr lIns="93302" tIns="93302" rIns="93302" bIns="93302" anchor="ctr" anchorCtr="0">
            <a:noAutofit/>
          </a:bodyPr>
          <a:lstStyle/>
          <a:p>
            <a:endParaRPr dirty="0"/>
          </a:p>
        </p:txBody>
      </p:sp>
      <p:sp>
        <p:nvSpPr>
          <p:cNvPr id="140" name="Shape 140"/>
          <p:cNvSpPr>
            <a:spLocks noGrp="1" noRot="1" noChangeAspect="1"/>
          </p:cNvSpPr>
          <p:nvPr>
            <p:ph type="sldImg" idx="2"/>
          </p:nvPr>
        </p:nvSpPr>
        <p:spPr>
          <a:xfrm>
            <a:off x="409575" y="698500"/>
            <a:ext cx="62039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1712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txBox="1">
            <a:spLocks noGrp="1"/>
          </p:cNvSpPr>
          <p:nvPr>
            <p:ph type="body" idx="1"/>
          </p:nvPr>
        </p:nvSpPr>
        <p:spPr>
          <a:xfrm>
            <a:off x="702312" y="4421823"/>
            <a:ext cx="5618479" cy="4189095"/>
          </a:xfrm>
          <a:prstGeom prst="rect">
            <a:avLst/>
          </a:prstGeom>
        </p:spPr>
        <p:txBody>
          <a:bodyPr lIns="93302" tIns="93302" rIns="93302" bIns="93302" anchor="ctr" anchorCtr="0">
            <a:noAutofit/>
          </a:bodyPr>
          <a:lstStyle/>
          <a:p>
            <a:endParaRPr dirty="0"/>
          </a:p>
        </p:txBody>
      </p:sp>
      <p:sp>
        <p:nvSpPr>
          <p:cNvPr id="147" name="Shape 147"/>
          <p:cNvSpPr>
            <a:spLocks noGrp="1" noRot="1" noChangeAspect="1"/>
          </p:cNvSpPr>
          <p:nvPr>
            <p:ph type="sldImg" idx="2"/>
          </p:nvPr>
        </p:nvSpPr>
        <p:spPr>
          <a:xfrm>
            <a:off x="409575" y="698500"/>
            <a:ext cx="62039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236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txBox="1">
            <a:spLocks noGrp="1"/>
          </p:cNvSpPr>
          <p:nvPr>
            <p:ph type="body" idx="1"/>
          </p:nvPr>
        </p:nvSpPr>
        <p:spPr>
          <a:xfrm>
            <a:off x="702312" y="4421823"/>
            <a:ext cx="5618479" cy="4189095"/>
          </a:xfrm>
          <a:prstGeom prst="rect">
            <a:avLst/>
          </a:prstGeom>
        </p:spPr>
        <p:txBody>
          <a:bodyPr lIns="93302" tIns="93302" rIns="93302" bIns="93302" anchor="ctr" anchorCtr="0">
            <a:noAutofit/>
          </a:bodyPr>
          <a:lstStyle/>
          <a:p>
            <a:endParaRPr dirty="0"/>
          </a:p>
        </p:txBody>
      </p:sp>
      <p:sp>
        <p:nvSpPr>
          <p:cNvPr id="154" name="Shape 154"/>
          <p:cNvSpPr>
            <a:spLocks noGrp="1" noRot="1" noChangeAspect="1"/>
          </p:cNvSpPr>
          <p:nvPr>
            <p:ph type="sldImg" idx="2"/>
          </p:nvPr>
        </p:nvSpPr>
        <p:spPr>
          <a:xfrm>
            <a:off x="409575" y="698500"/>
            <a:ext cx="62039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7101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txBox="1">
            <a:spLocks noGrp="1"/>
          </p:cNvSpPr>
          <p:nvPr>
            <p:ph type="body" idx="1"/>
          </p:nvPr>
        </p:nvSpPr>
        <p:spPr>
          <a:xfrm>
            <a:off x="702312" y="4421823"/>
            <a:ext cx="5618479" cy="4189095"/>
          </a:xfrm>
          <a:prstGeom prst="rect">
            <a:avLst/>
          </a:prstGeom>
        </p:spPr>
        <p:txBody>
          <a:bodyPr lIns="93302" tIns="93302" rIns="93302" bIns="93302" anchor="ctr" anchorCtr="0">
            <a:noAutofit/>
          </a:bodyPr>
          <a:lstStyle/>
          <a:p>
            <a:endParaRPr dirty="0"/>
          </a:p>
        </p:txBody>
      </p:sp>
      <p:sp>
        <p:nvSpPr>
          <p:cNvPr id="166" name="Shape 166"/>
          <p:cNvSpPr>
            <a:spLocks noGrp="1" noRot="1" noChangeAspect="1"/>
          </p:cNvSpPr>
          <p:nvPr>
            <p:ph type="sldImg" idx="2"/>
          </p:nvPr>
        </p:nvSpPr>
        <p:spPr>
          <a:xfrm>
            <a:off x="409575" y="698500"/>
            <a:ext cx="62039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3618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txBox="1">
            <a:spLocks noGrp="1"/>
          </p:cNvSpPr>
          <p:nvPr>
            <p:ph type="body" idx="1"/>
          </p:nvPr>
        </p:nvSpPr>
        <p:spPr>
          <a:xfrm>
            <a:off x="702312" y="4421823"/>
            <a:ext cx="5618479" cy="4189095"/>
          </a:xfrm>
          <a:prstGeom prst="rect">
            <a:avLst/>
          </a:prstGeom>
        </p:spPr>
        <p:txBody>
          <a:bodyPr lIns="93302" tIns="93302" rIns="93302" bIns="93302" anchor="ctr" anchorCtr="0">
            <a:noAutofit/>
          </a:bodyPr>
          <a:lstStyle/>
          <a:p>
            <a:endParaRPr dirty="0"/>
          </a:p>
        </p:txBody>
      </p:sp>
      <p:sp>
        <p:nvSpPr>
          <p:cNvPr id="179" name="Shape 179"/>
          <p:cNvSpPr>
            <a:spLocks noGrp="1" noRot="1" noChangeAspect="1"/>
          </p:cNvSpPr>
          <p:nvPr>
            <p:ph type="sldImg" idx="2"/>
          </p:nvPr>
        </p:nvSpPr>
        <p:spPr>
          <a:xfrm>
            <a:off x="409575" y="698500"/>
            <a:ext cx="62039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6820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txBox="1">
            <a:spLocks noGrp="1"/>
          </p:cNvSpPr>
          <p:nvPr>
            <p:ph type="body" idx="1"/>
          </p:nvPr>
        </p:nvSpPr>
        <p:spPr>
          <a:xfrm>
            <a:off x="702312" y="4421823"/>
            <a:ext cx="5618479" cy="4189095"/>
          </a:xfrm>
          <a:prstGeom prst="rect">
            <a:avLst/>
          </a:prstGeom>
        </p:spPr>
        <p:txBody>
          <a:bodyPr lIns="93302" tIns="93302" rIns="93302" bIns="93302" anchor="ctr" anchorCtr="0">
            <a:noAutofit/>
          </a:bodyPr>
          <a:lstStyle/>
          <a:p>
            <a:endParaRPr dirty="0"/>
          </a:p>
        </p:txBody>
      </p:sp>
      <p:sp>
        <p:nvSpPr>
          <p:cNvPr id="125" name="Shape 125"/>
          <p:cNvSpPr>
            <a:spLocks noGrp="1" noRot="1" noChangeAspect="1"/>
          </p:cNvSpPr>
          <p:nvPr>
            <p:ph type="sldImg" idx="2"/>
          </p:nvPr>
        </p:nvSpPr>
        <p:spPr>
          <a:xfrm>
            <a:off x="409575" y="698500"/>
            <a:ext cx="62039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22937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auto">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72383" y="1498601"/>
            <a:ext cx="7008574" cy="3298825"/>
          </a:xfrm>
        </p:spPr>
        <p:txBody>
          <a:bodyPr>
            <a:normAutofit/>
          </a:bodyPr>
          <a:lstStyle>
            <a:lvl1pPr>
              <a:lnSpc>
                <a:spcPct val="90000"/>
              </a:lnSpc>
              <a:defRPr sz="5400" cap="none" baseline="0"/>
            </a:lvl1pPr>
          </a:lstStyle>
          <a:p>
            <a:r>
              <a:rPr lang="en-US"/>
              <a:t>Click to edit Master title style</a:t>
            </a:r>
            <a:endParaRPr/>
          </a:p>
        </p:txBody>
      </p:sp>
      <p:sp>
        <p:nvSpPr>
          <p:cNvPr id="3" name="Subtitle 2"/>
          <p:cNvSpPr>
            <a:spLocks noGrp="1"/>
          </p:cNvSpPr>
          <p:nvPr>
            <p:ph type="subTitle" idx="1"/>
          </p:nvPr>
        </p:nvSpPr>
        <p:spPr>
          <a:xfrm>
            <a:off x="4672383" y="4927600"/>
            <a:ext cx="7008574" cy="1244600"/>
          </a:xfrm>
        </p:spPr>
        <p:txBody>
          <a:bodyPr>
            <a:normAutofit/>
          </a:bodyPr>
          <a:lstStyle>
            <a:lvl1pPr marL="0" indent="0" algn="l">
              <a:spcBef>
                <a:spcPts val="0"/>
              </a:spcBef>
              <a:buNone/>
              <a:defRPr sz="2800" b="0">
                <a:solidFill>
                  <a:schemeClr val="tx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322277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AECB6C2-1084-4AED-A74A-DF028B0094EA}" type="datetimeFigureOut">
              <a:rPr lang="en-US"/>
              <a:pPr/>
              <a:t>4/24/20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pPr/>
              <a:t>‹#›</a:t>
            </a:fld>
            <a:endParaRPr/>
          </a:p>
        </p:txBody>
      </p:sp>
    </p:spTree>
    <p:extLst>
      <p:ext uri="{BB962C8B-B14F-4D97-AF65-F5344CB8AC3E}">
        <p14:creationId xmlns:p14="http://schemas.microsoft.com/office/powerpoint/2010/main" val="101043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52633" y="274638"/>
            <a:ext cx="1422030" cy="589756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117309" y="274638"/>
            <a:ext cx="8532178" cy="589756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AECB6C2-1084-4AED-A74A-DF028B0094EA}" type="datetimeFigureOut">
              <a:rPr lang="en-US"/>
              <a:pPr/>
              <a:t>4/24/20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pPr/>
              <a:t>‹#›</a:t>
            </a:fld>
            <a:endParaRPr/>
          </a:p>
        </p:txBody>
      </p:sp>
    </p:spTree>
    <p:extLst>
      <p:ext uri="{BB962C8B-B14F-4D97-AF65-F5344CB8AC3E}">
        <p14:creationId xmlns:p14="http://schemas.microsoft.com/office/powerpoint/2010/main" val="365071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8B5A30F4-0B4E-4E4B-BC36-C30CD13F4E17}" type="datetimeFigureOut">
              <a:rPr lang="en-US"/>
              <a:pPr/>
              <a:t>4/24/20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A60BA0E-20D0-4E7C-B286-26C960A6788F}" type="slidenum">
              <a:rPr/>
              <a:pPr/>
              <a:t>‹#›</a:t>
            </a:fld>
            <a:endParaRPr/>
          </a:p>
        </p:txBody>
      </p:sp>
    </p:spTree>
    <p:extLst>
      <p:ext uri="{BB962C8B-B14F-4D97-AF65-F5344CB8AC3E}">
        <p14:creationId xmlns:p14="http://schemas.microsoft.com/office/powerpoint/2010/main" val="156352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bwMode="auto">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2589" y="4445000"/>
            <a:ext cx="7008574" cy="1930400"/>
          </a:xfrm>
        </p:spPr>
        <p:txBody>
          <a:bodyPr anchor="t">
            <a:normAutofit/>
          </a:bodyPr>
          <a:lstStyle>
            <a:lvl1pPr algn="l">
              <a:defRPr sz="5400" b="0" cap="none" baseline="0"/>
            </a:lvl1pPr>
          </a:lstStyle>
          <a:p>
            <a:r>
              <a:rPr lang="en-US"/>
              <a:t>Click to edit Master title style</a:t>
            </a:r>
            <a:endParaRPr/>
          </a:p>
        </p:txBody>
      </p:sp>
      <p:sp>
        <p:nvSpPr>
          <p:cNvPr id="3" name="Text Placeholder 2"/>
          <p:cNvSpPr>
            <a:spLocks noGrp="1"/>
          </p:cNvSpPr>
          <p:nvPr>
            <p:ph type="body" idx="1"/>
          </p:nvPr>
        </p:nvSpPr>
        <p:spPr>
          <a:xfrm>
            <a:off x="812589" y="3124200"/>
            <a:ext cx="7008574" cy="1296987"/>
          </a:xfrm>
        </p:spPr>
        <p:txBody>
          <a:bodyPr anchor="b">
            <a:normAutofit/>
          </a:bodyPr>
          <a:lstStyle>
            <a:lvl1pPr marL="0" indent="0">
              <a:spcBef>
                <a:spcPts val="0"/>
              </a:spcBef>
              <a:buNone/>
              <a:defRPr sz="2800">
                <a:solidFill>
                  <a:schemeClr val="tx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963402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30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9755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2DD204D1-F9BD-4643-8480-6EA41EB484F1}" type="datetimeFigureOut">
              <a:rPr lang="en-US"/>
              <a:pPr/>
              <a:t>4/24/20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EB37DED6-D4C7-42EE-AB49-D2E39E64FDE4}" type="slidenum">
              <a:rPr/>
              <a:pPr/>
              <a:t>‹#›</a:t>
            </a:fld>
            <a:endParaRPr/>
          </a:p>
        </p:txBody>
      </p:sp>
    </p:spTree>
    <p:extLst>
      <p:ext uri="{BB962C8B-B14F-4D97-AF65-F5344CB8AC3E}">
        <p14:creationId xmlns:p14="http://schemas.microsoft.com/office/powerpoint/2010/main" val="348933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137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4" name="Content Placeholder 3"/>
          <p:cNvSpPr>
            <a:spLocks noGrp="1"/>
          </p:cNvSpPr>
          <p:nvPr>
            <p:ph sz="half" idx="2"/>
          </p:nvPr>
        </p:nvSpPr>
        <p:spPr>
          <a:xfrm>
            <a:off x="111730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30162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29755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2DD204D1-F9BD-4643-8480-6EA41EB484F1}" type="datetimeFigureOut">
              <a:rPr lang="en-US"/>
              <a:pPr/>
              <a:t>4/24/20</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EB37DED6-D4C7-42EE-AB49-D2E39E64FDE4}" type="slidenum">
              <a:rPr/>
              <a:pPr/>
              <a:t>‹#›</a:t>
            </a:fld>
            <a:endParaRPr/>
          </a:p>
        </p:txBody>
      </p:sp>
    </p:spTree>
    <p:extLst>
      <p:ext uri="{BB962C8B-B14F-4D97-AF65-F5344CB8AC3E}">
        <p14:creationId xmlns:p14="http://schemas.microsoft.com/office/powerpoint/2010/main" val="35528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2DD204D1-F9BD-4643-8480-6EA41EB484F1}" type="datetimeFigureOut">
              <a:rPr lang="en-US"/>
              <a:pPr/>
              <a:t>4/24/20</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EB37DED6-D4C7-42EE-AB49-D2E39E64FDE4}" type="slidenum">
              <a:rPr/>
              <a:pPr/>
              <a:t>‹#›</a:t>
            </a:fld>
            <a:endParaRPr/>
          </a:p>
        </p:txBody>
      </p:sp>
    </p:spTree>
    <p:extLst>
      <p:ext uri="{BB962C8B-B14F-4D97-AF65-F5344CB8AC3E}">
        <p14:creationId xmlns:p14="http://schemas.microsoft.com/office/powerpoint/2010/main" val="351676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D204D1-F9BD-4643-8480-6EA41EB484F1}" type="datetimeFigureOut">
              <a:rPr lang="en-US"/>
              <a:pPr/>
              <a:t>4/24/20</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EB37DED6-D4C7-42EE-AB49-D2E39E64FDE4}" type="slidenum">
              <a:rPr/>
              <a:pPr/>
              <a:t>‹#›</a:t>
            </a:fld>
            <a:endParaRPr/>
          </a:p>
        </p:txBody>
      </p:sp>
    </p:spTree>
    <p:extLst>
      <p:ext uri="{BB962C8B-B14F-4D97-AF65-F5344CB8AC3E}">
        <p14:creationId xmlns:p14="http://schemas.microsoft.com/office/powerpoint/2010/main" val="206873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3961368" y="0"/>
            <a:ext cx="7922736"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304721" y="1701800"/>
            <a:ext cx="3351927" cy="2844800"/>
          </a:xfrm>
        </p:spPr>
        <p:txBody>
          <a:bodyPr anchor="b">
            <a:normAutofit/>
          </a:bodyPr>
          <a:lstStyle>
            <a:lvl1pPr algn="l">
              <a:defRPr sz="2000" b="1"/>
            </a:lvl1pPr>
          </a:lstStyle>
          <a:p>
            <a:r>
              <a:rPr lang="en-US"/>
              <a:t>Click to edit Master title style</a:t>
            </a:r>
            <a:endParaRPr/>
          </a:p>
        </p:txBody>
      </p:sp>
      <p:sp>
        <p:nvSpPr>
          <p:cNvPr id="3" name="Content Placeholder 2"/>
          <p:cNvSpPr>
            <a:spLocks noGrp="1"/>
          </p:cNvSpPr>
          <p:nvPr>
            <p:ph idx="1"/>
          </p:nvPr>
        </p:nvSpPr>
        <p:spPr>
          <a:xfrm>
            <a:off x="4469236" y="482600"/>
            <a:ext cx="6805427" cy="5892800"/>
          </a:xfrm>
        </p:spPr>
        <p:txBody>
          <a:bodyPr>
            <a:normAutofit/>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304721" y="4648200"/>
            <a:ext cx="3351927" cy="1727200"/>
          </a:xfrm>
        </p:spPr>
        <p:txBody>
          <a:bodyPr>
            <a:normAutofit/>
          </a:bodyPr>
          <a:lstStyle>
            <a:lvl1pPr marL="0" indent="0">
              <a:spcBef>
                <a:spcPts val="120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26BF754-515F-40B9-8D24-D54D5825B3D0}" type="datetimeFigureOut">
              <a:rPr lang="en-US"/>
              <a:pPr/>
              <a:t>4/24/20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pPr/>
              <a:t>‹#›</a:t>
            </a:fld>
            <a:endParaRPr/>
          </a:p>
        </p:txBody>
      </p:sp>
    </p:spTree>
    <p:extLst>
      <p:ext uri="{BB962C8B-B14F-4D97-AF65-F5344CB8AC3E}">
        <p14:creationId xmlns:p14="http://schemas.microsoft.com/office/powerpoint/2010/main" val="196807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2082258" y="0"/>
            <a:ext cx="802431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2437765" y="4800600"/>
            <a:ext cx="7313295" cy="762000"/>
          </a:xfrm>
        </p:spPr>
        <p:txBody>
          <a:bodyPr anchor="b">
            <a:normAutofit/>
          </a:bodyPr>
          <a:lstStyle>
            <a:lvl1pPr algn="l">
              <a:defRPr sz="2000" b="1"/>
            </a:lvl1pPr>
          </a:lstStyle>
          <a:p>
            <a:r>
              <a:rPr lang="en-US"/>
              <a:t>Click to edit Master title style</a:t>
            </a:r>
            <a:endParaRPr/>
          </a:p>
        </p:txBody>
      </p:sp>
      <p:sp>
        <p:nvSpPr>
          <p:cNvPr id="3" name="Picture Placeholder 2"/>
          <p:cNvSpPr>
            <a:spLocks noGrp="1"/>
          </p:cNvSpPr>
          <p:nvPr>
            <p:ph type="pic" idx="1"/>
          </p:nvPr>
        </p:nvSpPr>
        <p:spPr>
          <a:xfrm>
            <a:off x="2437765" y="279401"/>
            <a:ext cx="7313295" cy="4448175"/>
          </a:xfrm>
        </p:spPr>
        <p:txBody>
          <a:bodyPr>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endParaRPr/>
          </a:p>
        </p:txBody>
      </p:sp>
      <p:sp>
        <p:nvSpPr>
          <p:cNvPr id="4" name="Text Placeholder 3"/>
          <p:cNvSpPr>
            <a:spLocks noGrp="1"/>
          </p:cNvSpPr>
          <p:nvPr>
            <p:ph type="body" sz="half" idx="2"/>
          </p:nvPr>
        </p:nvSpPr>
        <p:spPr>
          <a:xfrm>
            <a:off x="2437765" y="5562600"/>
            <a:ext cx="7313295" cy="812800"/>
          </a:xfrm>
        </p:spPr>
        <p:txBody>
          <a:bodyPr>
            <a:normAutofit/>
          </a:bodyPr>
          <a:lstStyle>
            <a:lvl1pPr marL="0" indent="0">
              <a:spcBef>
                <a:spcPts val="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26BF754-515F-40B9-8D24-D54D5825B3D0}" type="datetimeFigureOut">
              <a:rPr lang="en-US"/>
              <a:pPr/>
              <a:t>4/24/20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pPr/>
              <a:t>‹#›</a:t>
            </a:fld>
            <a:endParaRPr/>
          </a:p>
        </p:txBody>
      </p:sp>
    </p:spTree>
    <p:extLst>
      <p:ext uri="{BB962C8B-B14F-4D97-AF65-F5344CB8AC3E}">
        <p14:creationId xmlns:p14="http://schemas.microsoft.com/office/powerpoint/2010/main" val="122133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304721" y="0"/>
            <a:ext cx="11579384"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Placeholder 1"/>
          <p:cNvSpPr>
            <a:spLocks noGrp="1"/>
          </p:cNvSpPr>
          <p:nvPr>
            <p:ph type="title"/>
          </p:nvPr>
        </p:nvSpPr>
        <p:spPr>
          <a:xfrm>
            <a:off x="1117309" y="76200"/>
            <a:ext cx="10157354" cy="1397000"/>
          </a:xfrm>
          <a:prstGeom prst="rect">
            <a:avLst/>
          </a:prstGeom>
        </p:spPr>
        <p:txBody>
          <a:bodyPr vert="horz" lIns="121899" tIns="60949" rIns="121899" bIns="60949" rtlCol="0" anchor="b">
            <a:normAutofit/>
          </a:bodyPr>
          <a:lstStyle/>
          <a:p>
            <a:r>
              <a:rPr lang="en-US"/>
              <a:t>Click to edit Master title style</a:t>
            </a:r>
            <a:endParaRPr dirty="0"/>
          </a:p>
        </p:txBody>
      </p:sp>
      <p:sp>
        <p:nvSpPr>
          <p:cNvPr id="3" name="Text Placeholder 2"/>
          <p:cNvSpPr>
            <a:spLocks noGrp="1"/>
          </p:cNvSpPr>
          <p:nvPr>
            <p:ph type="body" idx="1"/>
          </p:nvPr>
        </p:nvSpPr>
        <p:spPr>
          <a:xfrm>
            <a:off x="1117309" y="1701800"/>
            <a:ext cx="10157354" cy="4470400"/>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1117309" y="6400801"/>
            <a:ext cx="2742486" cy="320675"/>
          </a:xfrm>
          <a:prstGeom prst="rect">
            <a:avLst/>
          </a:prstGeom>
        </p:spPr>
        <p:txBody>
          <a:bodyPr vert="horz" lIns="121899" tIns="60949" rIns="121899" bIns="60949" rtlCol="0" anchor="b"/>
          <a:lstStyle>
            <a:lvl1pPr algn="l">
              <a:defRPr sz="1200">
                <a:solidFill>
                  <a:schemeClr val="tx2">
                    <a:lumMod val="50000"/>
                    <a:lumOff val="50000"/>
                  </a:schemeClr>
                </a:solidFill>
              </a:defRPr>
            </a:lvl1pPr>
          </a:lstStyle>
          <a:p>
            <a:fld id="{2DD204D1-F9BD-4643-8480-6EA41EB484F1}" type="datetimeFigureOut">
              <a:rPr lang="en-US"/>
              <a:pPr/>
              <a:t>4/24/20</a:t>
            </a:fld>
            <a:endParaRPr/>
          </a:p>
        </p:txBody>
      </p:sp>
      <p:sp>
        <p:nvSpPr>
          <p:cNvPr id="5" name="Footer Placeholder 4"/>
          <p:cNvSpPr>
            <a:spLocks noGrp="1"/>
          </p:cNvSpPr>
          <p:nvPr>
            <p:ph type="ftr" sz="quarter" idx="3"/>
          </p:nvPr>
        </p:nvSpPr>
        <p:spPr>
          <a:xfrm>
            <a:off x="3907842" y="6400801"/>
            <a:ext cx="6216301" cy="320675"/>
          </a:xfrm>
          <a:prstGeom prst="rect">
            <a:avLst/>
          </a:prstGeom>
        </p:spPr>
        <p:txBody>
          <a:bodyPr vert="horz" lIns="121899" tIns="60949" rIns="121899" bIns="60949" rtlCol="0" anchor="b"/>
          <a:lstStyle>
            <a:lvl1pPr algn="ctr">
              <a:defRPr sz="1200">
                <a:solidFill>
                  <a:schemeClr val="tx2">
                    <a:lumMod val="50000"/>
                    <a:lumOff val="50000"/>
                  </a:schemeClr>
                </a:solidFill>
              </a:defRPr>
            </a:lvl1pPr>
          </a:lstStyle>
          <a:p>
            <a:endParaRPr/>
          </a:p>
        </p:txBody>
      </p:sp>
      <p:sp>
        <p:nvSpPr>
          <p:cNvPr id="6" name="Slide Number Placeholder 5"/>
          <p:cNvSpPr>
            <a:spLocks noGrp="1"/>
          </p:cNvSpPr>
          <p:nvPr>
            <p:ph type="sldNum" sz="quarter" idx="4"/>
          </p:nvPr>
        </p:nvSpPr>
        <p:spPr>
          <a:xfrm>
            <a:off x="10167146" y="6400801"/>
            <a:ext cx="1107518" cy="320675"/>
          </a:xfrm>
          <a:prstGeom prst="rect">
            <a:avLst/>
          </a:prstGeom>
        </p:spPr>
        <p:txBody>
          <a:bodyPr vert="horz" lIns="121899" tIns="60949" rIns="121899" bIns="60949" rtlCol="0" anchor="b"/>
          <a:lstStyle>
            <a:lvl1pPr algn="r">
              <a:defRPr sz="1200">
                <a:solidFill>
                  <a:schemeClr val="tx2">
                    <a:lumMod val="50000"/>
                    <a:lumOff val="50000"/>
                  </a:schemeClr>
                </a:solidFill>
              </a:defRPr>
            </a:lvl1pPr>
          </a:lstStyle>
          <a:p>
            <a:fld id="{EB37DED6-D4C7-42EE-AB49-D2E39E64FDE4}" type="slidenum">
              <a:rPr/>
              <a:pPr/>
              <a:t>‹#›</a:t>
            </a:fld>
            <a:endParaRPr/>
          </a:p>
        </p:txBody>
      </p:sp>
    </p:spTree>
    <p:extLst>
      <p:ext uri="{BB962C8B-B14F-4D97-AF65-F5344CB8AC3E}">
        <p14:creationId xmlns:p14="http://schemas.microsoft.com/office/powerpoint/2010/main" val="1544047913"/>
      </p:ext>
    </p:extLst>
  </p:cSld>
  <p:clrMap bg1="lt1" tx1="dk1" bg2="lt2" tx2="dk2" accent1="accent1" accent2="accent2" accent3="accent3" accent4="accent4" accent5="accent5" accent6="accent6" hlink="hlink" folHlink="folHlink"/>
  <p:sldLayoutIdLst>
    <p:sldLayoutId id="2147483661" r:id="rId1"/>
    <p:sldLayoutId id="2147483679" r:id="rId2"/>
    <p:sldLayoutId id="2147483663" r:id="rId3"/>
    <p:sldLayoutId id="2147483664" r:id="rId4"/>
    <p:sldLayoutId id="2147483665" r:id="rId5"/>
    <p:sldLayoutId id="2147483666" r:id="rId6"/>
    <p:sldLayoutId id="2147483667"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p:titleStyle>
    <p:body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https://en.wikipedia.org/wiki/Fritz_(disambiguation)" TargetMode="Externa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8.gif"/><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9.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 Id="rId5" Type="http://schemas.openxmlformats.org/officeDocument/2006/relationships/image" Target="../media/image113.jpeg"/><Relationship Id="rId4" Type="http://schemas.openxmlformats.org/officeDocument/2006/relationships/image" Target="../media/image112.jpeg"/></Relationships>
</file>

<file path=ppt/slides/_rels/slide11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gif"/><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png"/><Relationship Id="rId1" Type="http://schemas.openxmlformats.org/officeDocument/2006/relationships/slideLayout" Target="../slideLayouts/slideLayout3.xml"/><Relationship Id="rId4" Type="http://schemas.openxmlformats.org/officeDocument/2006/relationships/image" Target="../media/image129.jpeg"/></Relationships>
</file>

<file path=ppt/slides/_rels/slide125.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5.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5.xml"/><Relationship Id="rId5" Type="http://schemas.openxmlformats.org/officeDocument/2006/relationships/image" Target="../media/image34.jpe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5.xml"/><Relationship Id="rId5" Type="http://schemas.openxmlformats.org/officeDocument/2006/relationships/image" Target="../media/image38.jpe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hyperlink" Target="http://www.youtube.com/watch?v=lYddEfXXQVk"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1.gi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60812" y="4800600"/>
            <a:ext cx="8077200" cy="987426"/>
          </a:xfrm>
        </p:spPr>
        <p:txBody>
          <a:bodyPr>
            <a:normAutofit/>
          </a:bodyPr>
          <a:lstStyle/>
          <a:p>
            <a:r>
              <a:rPr lang="en-US" sz="4400" b="1" dirty="0"/>
              <a:t> AP Euro Review: Semester I</a:t>
            </a:r>
          </a:p>
        </p:txBody>
      </p:sp>
      <p:sp>
        <p:nvSpPr>
          <p:cNvPr id="3" name="Subtitle 2"/>
          <p:cNvSpPr>
            <a:spLocks noGrp="1"/>
          </p:cNvSpPr>
          <p:nvPr>
            <p:ph type="subTitle" idx="1"/>
          </p:nvPr>
        </p:nvSpPr>
        <p:spPr>
          <a:xfrm>
            <a:off x="4189412" y="5715000"/>
            <a:ext cx="7008574" cy="609600"/>
          </a:xfrm>
        </p:spPr>
        <p:txBody>
          <a:bodyPr/>
          <a:lstStyle/>
          <a:p>
            <a:r>
              <a:rPr lang="en-US" dirty="0"/>
              <a:t>It is time to work, lets go!</a:t>
            </a:r>
          </a:p>
        </p:txBody>
      </p:sp>
      <p:pic>
        <p:nvPicPr>
          <p:cNvPr id="1026" name="Picture 2" descr="http://memecrunch.com/meme/L25V/ap-euro/imag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3212" y="228600"/>
            <a:ext cx="3733800" cy="41486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courseweb.hopkinsschools.org/file.php?file=%2F1015%2FImages%2Fsm0026-Europe_e4218_.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9412" y="804068"/>
            <a:ext cx="3924673" cy="3150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340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Renaissance </a:t>
            </a:r>
          </a:p>
        </p:txBody>
      </p:sp>
      <p:sp>
        <p:nvSpPr>
          <p:cNvPr id="5" name="Content Placeholder 4"/>
          <p:cNvSpPr>
            <a:spLocks noGrp="1"/>
          </p:cNvSpPr>
          <p:nvPr>
            <p:ph sz="half" idx="1"/>
          </p:nvPr>
        </p:nvSpPr>
        <p:spPr>
          <a:xfrm>
            <a:off x="379412" y="1752600"/>
            <a:ext cx="4977104" cy="4470400"/>
          </a:xfrm>
        </p:spPr>
        <p:txBody>
          <a:bodyPr>
            <a:normAutofit/>
          </a:bodyPr>
          <a:lstStyle/>
          <a:p>
            <a:r>
              <a:rPr lang="en-US" sz="2800" dirty="0"/>
              <a:t>Petrarch – First “modern” writer, wrote in both Italian and Latin.</a:t>
            </a:r>
          </a:p>
        </p:txBody>
      </p:sp>
      <p:sp>
        <p:nvSpPr>
          <p:cNvPr id="6" name="Content Placeholder 5"/>
          <p:cNvSpPr>
            <a:spLocks noGrp="1"/>
          </p:cNvSpPr>
          <p:nvPr>
            <p:ph sz="half" idx="2"/>
          </p:nvPr>
        </p:nvSpPr>
        <p:spPr>
          <a:xfrm>
            <a:off x="5256212" y="1701800"/>
            <a:ext cx="6932613" cy="4470400"/>
          </a:xfrm>
        </p:spPr>
        <p:txBody>
          <a:bodyPr>
            <a:normAutofit/>
          </a:bodyPr>
          <a:lstStyle/>
          <a:p>
            <a:r>
              <a:rPr lang="en-US" sz="2800" dirty="0" err="1"/>
              <a:t>Niccolo</a:t>
            </a:r>
            <a:r>
              <a:rPr lang="en-US" sz="2800" dirty="0"/>
              <a:t> Machiavelli – Founder of political science, wrote “The Prince.” Governments should rule without moral judgment. </a:t>
            </a:r>
          </a:p>
        </p:txBody>
      </p:sp>
      <p:sp>
        <p:nvSpPr>
          <p:cNvPr id="1026" name="AutoShape 2" descr="data:image/jpeg;base64,/9j/4AAQSkZJRgABAQAAAQABAAD/2wCEAAkGBxQTEhUUExQWFhUXGBkaGRgXGR8cFxwaGxoaGBoaGBobHiggHBwlHRsYITEhJikrLi4uHCAzODMsNygtLisBCgoKDg0OGxAQGywkHyQtLCwsLCwsLCwsLCwsLCwsLCwsLCwsLCwsLCwsLCwsLCwsLCwsLCwsLCwsLCwsLCwsLP/AABEIAQMAwwMBIgACEQEDEQH/xAAbAAABBQEBAAAAAAAAAAAAAAAEAAIDBQYBB//EAEQQAAECBAQCBggFBAAFBAMBAAECEQADITEEEkFRBWEGInGBkfATMkJSobHB0RQjc7LhM2Jy8RY0U2OCFSSSokPS8gf/xAAZAQADAQEBAAAAAAAAAAAAAAAAAQIDBAX/xAAnEQACAgICAQUAAQUAAAAAAAAAAQIRAyESMUEEEyIyYVEzUnGBkf/aAAwDAQACEQMRAD8A9M6Q8bVLByeyoJI5kP8AaKIdK5vk/OsTdICXmN/1k/sjKqVavexaNYRTREm7NL/xVOe45VNdd9njqelM3eu1bGzh9t4zSJvNzf7FgPLm5hS5hIzB8tQSACEsLLDuk1FFDUHWG4pdhZpD0qms4+LvdrPDh0onO31L86eHjGaTikHKx1LVFNCRoO0/xEiFOQAzuaGrE05bQuKHbNEOk06m5LXP3h//ABDPvz3NtYp0ymrcvXbTuI80iSYQQ25b+PjEyjrQJlxM6QTUzChTs9CDU33LVpW3ZBi+JTVIC5RKh7SS4WCL0evYKg7xlcYAuWpyHlsFc0McqidAKpPYK6w/BcTUEFLl0lJOm4BcWoP/AK8zHCskovZZdS+kM0tX5wyZ0lmDUeJdz3xXcZxBMk4mWl5qUn0iBQlFfzANwdduyMhN6RqAdSUvfWqT7TDYv4Pq0dUMsX2ChKXRvx0lm799W+cO/wCI5unzP37YwQ6XAOmZKBY3CqXYlrAEEHxg7hXHpE4ls3VS5SeRGtqk5e21BGlwqxShNdmjn9MlpIBUA+vWtuz9zx3DdLZ6kgkMTmyhzZJA+vj2RnjLzLK1DXkwIDtsAkNtcQfjJgKZNWAlrL7gqo3eFfDu58c3Of4J6RcHpPOpYu+p+8QL6VYmjBJ3qp27H7YoppewPj/N4dJUOqDShL3HOuh5dt46+KM+TLb/AIzn6gXY1P3hDpnPewA3JLvWjP8AH5xUTJIUHr26b1FoDMoppz/8Xamwf+LQ+KC2aYdMJ1bXb1j9/tEq+lk4PanMivjzjMpVsHrvXs0B1ESCaGLCxDa3alDs/gbwuKGmzRL6WTgRbXU/ftjqelc7yT94zc6ZmBDba8u07bw9BbmSH80g4odnoOD4pMMtBJqUg+IeFAPDf6Mr/BH7RCjFlld0oLCaf+6n9kZAliXLCrPd+/VvnGw6Tik79VP7Ixs2YAWr3duraO1PnHRi6Mp9kiFml2NX/wBn6a6QxaVZguWpaJoS2YUpsrRQ5MfrDFoIIFWKRbfUUrE0lYzACtC51+Tm9oJxUo0xIpOJjFzVsVt2JALcikAl4fg8ZOQnKJq3pmSsZyzVdEx6akuNaxqJaRkDB1MxcetYs+nI6dju3EKDEFm5sCCbmp73FG0s3mZcbwv4rRqiLB40kJJyk6rd81r0Jrqz1q2z+J8REpCSwVmOUMXQFX6y3NK9vKOfhXGaWHCrNUOGIyqFSPFm7oquLSpnWFag+sNaCrXa789KxWPM6q/+lJK9juH8TBmqMyYwmJKXJYJKS5BFiQoPV6KVsHUyaUzE5iyapWW6oBqlxyIS+rA8oreFTwskMygKuGpStbqFef0OxqX5uGIYOCE0NAXBSXu7amhiZK3yR0TwauOzW8JSMoXMJAKCggh3UrNQlnbeMDjsJlmFFOq4cO7ElJBc6KHI01iThXGlS1ZFr6j1d3POpuzdrPDuLqK1ApPrErUQ+V1OVaWIc9oPrQRVaL9KnyporZ2Ezh6kmjBgKhiwNbgHsOkWHBMB6Mrd3WpIA/tDTqXo5SaEi8RSphAcOP7hSoI1uQ4TzD+zEvED1lBJLBIKGvbOkki4Nqu7XJMWtpor1ScVRp5a0iWkqBr1tnKiVKFDbLkHdDeL8cloxIlqLflS0h/VOYEsCNXzbDnEfE8SlWI9AgBLKB5JOUGrCiQkfOMJ0qxnp50yYlbpIARRjkCQEHtIJPeeRi8NI4lGz0BKXNQdfhvr3/SGLolLO4rTs1IjG9GekxQpMua4QaZiXyknqs/s2Lm3YI9DwMhGVMyY3o0lm0OpJI9kBjTUjnHVKaSsz47AkJIlGYo5EDNU+0R7KEiqi7DlBGPQkKKTlYlBG4JSD8zp8YG4qTiJgQWCQSkZRRgzhIHaG3qYfNmhairKQCqg0CR1QKFmACfGMsc+bsbVAUzqki9TU/JyeyOkeGxvbn57IKyBQILM/Y1NGgZaMri3Z3VIA+vzjcVHVKvtS/0JZj3feHrVdtr+aCIplCryTvZ7CH+13V3p8jABt+GH8mV+mj9ohRzhZ/Jlfpo/aIUYvssA6UHqz/1Bt7jm/KMhNNaXbXwo/wBI1PTKSVy54SWV6VBSbMQkfyO+POU8VWnMFywCKZycoSTdwHqKUsfCOjFqNmctsuV2CbUOmt6UqOwbwVhKZWBN/wCAAfPbFRK4gCB1bChSq+ozOk25E2Oxh6OLKBDpUEj+6vxTq4F77M8ZyyxQ+LNElbKBIdg769z2G8Q8QxuRAo5cs+/YRpXT5xW4TiqWBzhrg0FaCztrvpYVi2wktBaeti39MNruR8AmxZyCwBic1VlRW9lXgMNiKiV6QJ1CFlAc1NiASAXeygRtCTjZ6FZJiioNQrKJmtsz5ydMuY0MFYviU2eooQS1nfqAM2oqzvtdnaKLCTAZoyAFCVKOfK+YsEkh7J0FDTtaOKTs6oPm6oLkcOEx5iSBoSohADFiKsnd6/SG+hUhOV0TNKekNHzJYhJBJvR9b3EmMWgVUpJI9pYSpmtlToljQbjUu0s/HhEkzVAoQGSlSkDMomwSlzWhdzQPmJZoI/pvycF3/oEMiYtJHouqHJMxSkopcsUghi9QDzc2jlcNml8pkKKB6qJoKsp6xLKD6mwLv3QAni+InLJSlEuSCQaBzuCpkgltLCLBHCyoeknKUZdfXWTRwxUVEJGlKn+2KqiHkldtnZHDxlJCCwdyk5yz6lLtSgdJtRokxXDROQC7KAIdA8XdysUJLv2gRAqVhieqtSFAEJKDlb4tQH3QKdkTJmrSQAtOIQ4JKw0wChcLHrHNooABtngi0hTyOa3sU6gUCDnVLdZIBJGVgAHYuEhyH7DV6bjuFIKlBKgHU5OZwApCaEgtvrQ9gi//ABKFFLrZR9iYespJeiFMUzClyaVsxgLiGGCkqATalUuU1SouAbsDQ+NzFxq9GcUqoyPDOFGfiEoUcrjrKykpCBnJV1jsNtrO8b7C4p5aESwr0aRlQVdcs5qfeUbsKUu1YynRVSEzJud2YBhVRKleryUSW5V2aL3/ANUTIGZUwIL9VAcULlITLBtzNau5Ji8m2kc7/k1/C5PowF5bFg510Bp1lFRL98ByydRqCd9ufI98Mw6ioBRJc1AdwBQAC1dzqXJvAWN42lFEEKIIq/UBpQlNzUFhptR98cKRDYbisamWl1qygkCu5sA9T4bvHZnWBcMa/TWMVMxCp08AnOQG6vqArLkChYUd9a10jbpF9x2b/eNGqEBTS2bVm7KU5Cn27Y6ol6WHOl62YXibGS9fHf4ueXhECyMxtUa3e7Vrr/poAN1wv+jK/TR+0QoXCv6Er9NH7RCjBmhXdKrTv1UftjGT8BmLoIC2odC4brV0rUW5xselx6s79VP7IyuDVRx5p4x0Y1cDKTqQHM4QoeskE6qDN6pGtRW45p2MCYjg6zRKHLnUJo771tb+7Ro1mFkFSXKgir19b/xTfz3xV43HpllkzAs+G2jlv4PbGMnjLVgPBejzrUqfSWkCgV6x1dqgAs4FbVvFtNX6QgUTJlg5lD1Wtko7kuHatgGDxAeMIEgUK10UcwZOZRsdVMGDC5BqIrsRjzMy5iOqqoyjICnZIvqHLn5RzT3vwb48bmTY3GFWZEpORB6qiqispdLgDQlqvRzQEuSMPweZKk5wgpSGqp0sScoyCqigvYgfN73oZwgH81QdzmQLpSKMRzN6RqeJcL9MQFKaWAGCXCs1XJPYzDtjJ9aNnLiuMTzjgPBzPWqYtKyhB6qU0UpQ2ej2ANhW2mqmdGFTclcpSKJT/SRYlMsAAkOBUly3dGo4fw6XKTlSlhrue0waCAImMa2zNWt+Ty3pL0UOHAnzMQpUtNVggFVHUcgZnLMHJu1qRkOJ8VnTa+jKZYDpQ5O4fMzFVE7AMwCQK+0cf6OSsXl9KZnUJICFqSnvSOqq2oMAp6H4ZIAyEsXGY62qLHvG8aLS2KWzxnAdH8RMVmWCk29G9BU3D1LvQCNEcP6EBBLkKJXsORDDqgG2neI32IwSZYUAVM2hykirOUttZ25axheN4AS1lUsqDqJZyQCda177sIE+RUPjtgGKAW6Sl6iinBd71sp26zuPBJhm4kBAMxRWgdUTAkKUk0J9I9Fy/VfUXHKDDMoqFjqW0YF6M4LMANxzjTnhOTDuhIJKQqbn6yklYSoJQmwACq6uTzepKhNpmSVgVS0rIASv0jg3QpCkkyyktUZiesz0a9qzEKWZpC/SOWKXS5LNVIUSD7LObkWAaNDi5hUn0UxTIvLUkF5Z9ZNHfKQSCLbUrGcnBppCgAoXo4IIvmzWJ2+EaRsmqs0OEx61SZclDMEnOU3Ka5QC7pJNTTtvA+IXm/LR6rlJUSyUjK3UA9Y1LVYOQCQQICkSCVJQgKyqKnCAakG+5Yjvt2aPh/A5qlfmEBILMS6iNQQHAoW1N23HY1+nOTcA4cwCyAEhsp1Ni7n2bkVY3Ya3701vp/EclIYFKRY2A0ts4tHFC4PyP1BreEIetqggMQA3yFKPXzeK9aWdv9+HPnBqvL929tPhEOLAqR5B7YQGy4Z/Rlfpo/aI7HOF/wBGV+mj9o2hRgzQr+lApOG81P7Iz+Gw2YslOYAGjOH22Grv/rRdJZeb0o/7o/ZFEQ1FEkWyuQlhbqg5fh4xrHlxqJDq7YlYYFRE2aFEmoQCUpevWKX+mhin49ipUkZglwHYkZQdf8q9lW5Rbz5jIpTrPbyX88owvSNSpqtSA4Ac1qxXTV3LbfHn9pKS5Oyk7IsHxFc9blgCQUJB5bmni5obNFhLdapSNVqY2AANSf8AXyaH4DABElag5CRlGrqIOajXyt3HkASsFJSjEYdNWzqYAa5CGO3tfGFl8Ud/pqWGd/h6PheIS5KQljQBgBypy0giX0lw5ISV5CaDMGD9th3xUkCwqReoAHMkxV8QkSVgpSuWpY91QJHPQxzqLIqN7N9KnuKERIFRjui05aAJai49hW4qSO75NGoxMxkE8vJgIaFiuJSpYKpiwkc4oMT08kZiJcuZMbVIpy9Yg10jJcRnibOzKJNQE3Y6MdSdAI0UvC+jlZpmSUGYZmHj9jtFu6HBLyPn9JZKhmIWhtVpYDS9WjJdK5mZjLUMtwQdD1qHZ2PfWopeTMfKfKVJajMoFNdHs5vVooOOSUJIy5QGdmID5jtW7l7ikTCLsc2vB3hmHSZbnUkHYsA3d1idBXujU8GWlalSll0zE5DsokejNxR8pDvFFw+SDKLC6yDYNRLH/UaPhOFQlMtSnYIBJ5gCZV9z332i09mB5jxuYylBwVDMLJZWVWR6GgIDjWpermK2QQslKnNPyzZle0HHsq2NHNBEWDImqTLGYlTsQrYBiRqzGh22ttJXBQpC5cs5QkBiKAq9YE+8HobNWNJSSY26VEvR2YgSnAYVCswq4a+5akVeP6WrMwysOkBINFaqNQ4swsD2vRo5wgodAnAILEElQ9EpSHDtVlAu4dqDuusfwiRiOscuZ8oWPW5A1qA2u0dkGq2YS7MvMnqJdZmlRfndwGFgWGlK8onkYtaXylYys7ipavqq26wdn+cWeL4GQC6gvZ3SW5sO+BsNwaYVMZgQMzslI72Us/SKsVE3/EkyXlSZRUpQcBJKTRxUZT3bVPOLvBYhUxJJQpGjFqjcEVY82hcOwKZTlILquSSVHvoA92DCukFqPefPdENjSNXw7+lL/wAE/tEKFgP6Uv8AwT8hHYwLAOkBrM/WT+yM+onMK613+Ai96TFvS/rJ/ZzjNhY2138jSOjGviZy7G8WnZZZVQgEnvCVKD03G/dGVwmFMwguorZgLJu5UTuHXYl6co1WLl505WdyQ+lQ1Tpe4rDcNgkykUIKqAqADNdg9q+MZyj8rKRDxOWlGHyBiHQHWbmrk6u+5gPCSs+Nw6f71tWzBz2+z2hoM4yoFIZqqTU2o+2sLgYJxWHcJLZ6j4eDluRjDL2ehg/ov/JvMHw1KVKKglVTkBFnDOxoo3rzjKq6Fk4r00wBCVEZmUkMAf8A8aUhwSAA1hWN5KZQiT8OnWME2ZNUU3DOElPWJDBRKLuAdFPftg/jQaQo1onS8GFHwgbpCPyCOwfEbV8ITQrMf0U4YBMMxaVZk0Q46oPvEbvTujVYzD5pCkES1TDUlYBBq9M1jtsQIi6PqGU0uatv3RazZYPmkWuhPZ47L6LJkBYWwIs6kqWXahCSQAN71FK1OxHRmYmWhS15nDtlYswvZ2+keizuHS3dSQa2IDb/AMxXcXQCCRct9g23+uww5b0Vxb7MPwNwpaCASyiCBVkPUueY8IJ//wBBxypeCyIUUrn5Uqb1vRpzEq5O4S+r8oBmY30WISsnUv8A4kDN3W725EwdOVIVNVXNlloSlykjLkSQS/MlXfYhnqraZnWzN9Eh+eklLEIvYdYpAba/mw33BPWIKqqCxu7Eq1rQG1WrHn3RzE+jxCQGYlSCB/i6S2XQ1bvj0HhC0n0i1KypHWVmZgBmBf8A+IBd7tSgjR92TNbMPxaWFLxGHFPR4gTEGr/mB1BnYgEi8P4Pj1Scj9WYwKhXrh6f+QBNC5JItBPRhCcRNnlfqzA4cVZRfXUBvDxG4vgTIPW9dCnSajq3dJZzdnoAbuxfug/jRi+zWYbEpn9dJoCARYp5EMS42/3BaEhzpz1PKxLfxcxkOj+OSZg6zJWMuWuV7hgd3Iblasaz0yQ4Hwr8oTAmzWd+w0Py884aud5PkwBOxpajU79zVqee+B52Ie1ey3/1+8IZ6Rw/+lL/AME/IR2GcK/oSqN+Wim3VFIUYFFb0sLCaf8AvI/bGXkzXI7/AL+H8Rp+l56s79VP7Iy+HNm89rCOnH9DKX2C5anqd/Ibzzhs2Y7u3h/L2hiFDRtSG/155wyYmlaVfYsOwfPnCLBuLL23ToSdgz1JrbWIuHYnLiZT0qa5SNAGdrWY/OJOI+qQz1FG5j+avSsBIGVQJLsoG7s9GatB9Y5syO300vhJHreFmUADQVMmtGe4fiCUg+fPnmZuIcQyjtoB9f5+cc17CSLsO4gDpXMaUBudOwmCcDiSWzIUimrfQxS9O+MS5MkFZFCCd7/OCTM0TcJm9Wrvz1qzxcCfQ+d/N48yR03QrIZaiDnDgpamrvyeN1JxQWlKhsP45/7h7S2V2E4qeG5efP3iix+LBBdu/wA9o7tWISRiZjG+/ePl2179IzPF5zUH2rbus1ANLMyIW2V0ZviqipfVJp1ubbX+9zZyTDiFky1O7ZWU+azpFwSzClB2Q/GgPp38+7kwp8IgxCB6OwDliKCtFEdU1tsL1tXo8GfkzU6dkUJgSXSvMaliAQbO1gbO/No3PFMQRgpiSpjMmACz5CMwNaMQhN9C9LDHY6SaFglLgFQ9bmA5LGw7tGMW0viiZ+EEtQPpJMyWl6HMllkEOCKBxrpDq0LJpi4ROKV9VRSUsygyuWVTUa1OysX2VGNlqSsZFoUzmwKg7g6pfQh7a1jLSMMtUnONCz1zZSHd3t3sxJ0Jgzh2PXLmMqjKSk19YHKEqcB3clw4FbWjsStHM+wPimFmYdRWrL6N6FO4/wAqp0u9TqRGiwfFBNQJgA5vYGj1UbXNvtE8yS5qL0LgW5s/g+/bAuAwAk50ixU6Rs+libv9IACygqDqcDf/APrcfKHTQ3YN7ab9nzjq5oYDlRu6jFzEKlsNAR4/WsTQz0nhJ/Ik1f8ALRX/AMRtSFC4SfyJT1Po0ftG9YUYFFf0rtO/VT+znGWTar95+7C2kavpOH9L+qn9kZdaDT+Rv2mN4fUh9g6ix8kfGluUTKmh6sQ1O6zd0QqcEuWoe1rk3fzWGBRcD7v83+UMY3FquQ1u6op5AitCzlelWHaqo+rc3Bi1Whw5INh3dtz50gHHI6xsykvbVO4ezF3/AIiMsbidHpZpTp+TWdG8SFykmth2aefIEXMoJfOpgE1rpGL6O47Ioyi4spN2IUxHYG2P8bHCyErYKDpocu9r/AeRHBJUzol1RfDFSjLdSkZNyRl8Yx/SDozhpiVTJswGrpKlZg2gAesWWK4Xh/SH8pASaswyg6sLB30gDC8DwSCQQCHolROUalgaDk1qRSpmXEpuFcHw0vKTkYAdbRhfup8404k+iCctUHerE1B7C3yjP8S6PYdah6MrSli6UqLduwblvFzwnBhEj0RUVJB6tahOzm38xlNrqyl3ofiFBuXlvp46a5niLFRq7igFdrcmtv2Ct/NLg376c2+Nv5zZzF+spyL0NW5Pqz+NInE2OZV4nDVs4Yu1npUuT1S/rdsV3G5gSmWDqu1CfVJ1vfQmulYtQSohgX/uuKN3h/s8ZvjE3PP6pJSmhswDqCqM5Nm7qR1x7MW2D4pRUp2VlAcuaVoLA86tar1gLBysq1lSqM3VDq6wLe1ql+6Ccb6jMFZjfQAOxL2FAabp3h3CMFmUhKibgCgdmJd2fQNzOkaRFNNmz6L4Eow6Ashy6mYAV3FiSGJf+Iix/BAQSgtyNQWtU+dYuQpkh2fzv9oEmTuq1d+4NuSeVo6U2c7K2Rill0THcWVuAKijChavPSJCB7NeYt8KedI5iBrZ+f3Py+JgaYrm/bWvLMWHhtDYkSIn0I15V03T9T94bLn1ygB+TU8Nqaw0JIqSdnIrzvR22HgGEPWQGJFrPUeJYW2ESxnqXCP6En9NH7RHI5wVT4eSd5Uv9o5D5Qo52WAdLFMJv6yd/cO0ZITagBz4/T7xpunC2RNP/fRt7h3jGIVYFhUbU8fPZG+NfEiXYctLvtqP9D5n4xGO17/fTt1McRPzbUDVA+oaHhNO65b/AEO4dkUA1jrbl/rsudXMR4iVmB6xDOe1qmjee6JFooxbXTyPDnrDkS7beTe0N9DTplScRlUlTVSyVVpo1xofF+Ub/g2KC0g/Dz4d8YvG4cpqA4a1wRWlqEeeS4NjSnqlQ6pBrYghqnd6djxwzjujvlbjzR6ZLlBZf5iOYjo/hyHI62hc6xm8D0hZs1C1QfOlO14kmdJ0BbE6XHl3+sYuDRlyDpnDvRvV03re9j8IctYTV6XftDfX/elNxPpMkhgaDUaXHgPnFJ/68VAUel9DShA076+tyjPi27KtJUXONxQS4oWd/kx2rGfxM/NVVHdnYk2d/NGgf8WVkO+U0L/CtKjsqLxK4T1iMuVvtrUBmp842x46JcmDYjF+jQpbVYMOqMzsWoSG/m8Z1MsqLEF2Lnk4DO9OsRTRng/F470qxlfIkpbYmoua6muvOA8ScySlKmJIWsihNFEDbUeAjX8Gl5I5gzErY5QGTR3AISL2pBnBMUhEzMoEFNgH9oMSA9/nSBMQtKEAdUdUMDckMHIymlDR9orZcqpSfF7fGDpm0Y8oHpqJhUA1Hv42IHKGTgWcfCw7Gr574B4QtRlJJJF27O+n+4mmznTlpTz2R2x6PNl2wScWJt9fg5geZs1u4/U+d4SmrQHY3e9aMPO0RzlP1bdhfvIDB7XMW0JEyV9YgWrq3Y1ydeznCWk87ezQkX1dT/zAoLECjatTscJ1bnv2w9KwCRpenxHUo3N9IgZ69wT/AJaRf+lLu7+oLvXxrHI5wBT4XDneTLvf1Ewo5n2WVXTpLy536yP2GMLKUc3Z3U+Z/wBxu+nKiETm/wCsjR/Y5Ri5Id2282joxfUiXZIhRe5Ddn+4mSpiNKfzvmbw8IGkjKdW5P8AEAN4nxiQLJO/d9APr2wAF5d73+3OJFIbenntgZCqCnnWn3ieSvd9vNIGMimy8wYv9tuZ1iuxcgpVmYBSQ41rrTUMRW9RFqeVtG/gfWFMlGYigGZOulA5enJgedYzyQUkdGDM4un0VcjiKScsxJcirj5GlHfaCV4dB9VZAbkoDuod3rFHlDnOHS/em9W5By45UhYTCADMJiwBdnIFtNBa5vtHKn/J15fTpO4u0WkzAuodZxvl7QdefnRyMOhGrmrlwznsdvFvnAicPp6ZXa1fEljQfFzQuWrwqavMVRmSl3JqCSBVvAud1ME2Y+2wmZjkJd1MSOw1ow1a8VOKxcyYQCCmW1U2WoMDUXSNg9Y5NmskBFKgf3OdQ5Jfnr2KEBYiYtROZVwXCWJo4CVKseytNIXyLjjV0x+JxOUZUM+pdgKm3MOIEVLSU5ikhLDSpUxYCmoDwpkwkpSka+rVuxTHrGmm0SYgahlqA7rW/wAWfwG8NJGjT7YJNn1chyLch2axPw6UlcxOeilEnlUefheIZiEuVKPbSj99/PeOjE5FhYcsRR9q1Y7gxQaataZ6EEgJAs3nmd4GnFLgki+v3Nd9IqsLx5Kqddwe3XRqmC0EKGYDwZtdBX48hvHdCSaPLlFp7FOW/Kovb4/NvtAykXq7amt660+EEqAS5qS7ebnQ66CIphDtVzZ6bWuWEaEg81Lkhy1dXYd7Dw28XnMU9WtaKuK2Z2FdCPlEcyYHJeteSn1YVJA1teH7EX5Uobs4KiO4RMkM9i4D/wAtIq/5Mut/YGsdjnAR/wC2kO7+hl3d/UF3r4x2OR9llR08S8ud+sj9nOMAqgry5j4gbaCPQenP9Od+sn9hjz9afqK0P1O0dGL6kPsnlT3o3jtsHpfb+Ych3FWHw+TQLKXV9fjX489IMlpzV8/eBlIcFVGvg32idMy1vpv2RGEWe/nvjoDa+N4YgqUoEAG3w+20LETinqgOFO5dqbbHzWIVzQBevntOsTq9UnMXFt9q79n1iZrRpjklJNlMvCApqa9jq1Pg1Yjw+EmeyQpj7QqxAIYixoC0Sy8UkuF3dQJ9lg7FVXBbQXru8OdQGaXMJfQi1WoNex9o4OPE9l5ozWugcyVgsqUSDTqqo50rzOmpeBp0paVFIlqZ9WZnb5HbuIJAtVImkEEEg7UJfU605bjeApylhSU0YgAgb3HNuwUeGmYSoClyJilDNKRmPvMe9hRqW7o5PwRYhUwAi6UpbnT46/GJZuHmFJLttXscqD8uxhSHKQhL5lnS+4N+1vNIbZC49lPJklQKUUH1r4lnoNoYrqAChfxpVnaCZk8zCzFmJcXIOoHtaCh1F4DmywkgpNVCpNRWjnMzizpUxBo8EYMeTOmqQPNUAWJcbM5G5KSx8IjlyCog5Qaa10u5Fu2CBhyolTuE1ZtbOAXcOwa1TsYvMLgEgDNY5WuDpYhxc3Nsw0rFNGcJNspfwr1sKXoPtWtmjsriKg7qIa4DivP5RcnD56htGaj6O4oxp61raGK3E4QlqGtHpufjaxeusCbXQ5xTRYJxOZJJIAuGp3sDHFrLqAYGhpU8h1e2/hvAKZKkEAPmp2PQB+b9hs0FpnFR6x/gjQgs/wA+Rjphm0cc8VdDkUPq227/AHew6/KHSNUjm7U293v1+MTIzVLUJoonqn6DTxblEjBIDE+Nbc2F2o2kbc00Y1R65wA/+1w/6Mv9ie2FC4B/yuH/AEZf7E7Qo5H2WVnTdLomhn/OT+w8xHnw1arm3Lu+8ehdNg6J36qf2GMClJFC9dTX5sK8hHRi+pnLsHRfwGtOVOY1MH4T6eaD7xCpIJr2g/DUN4CEJRajsNeWmjeAhstBswAttDCsd9vppFcuYpLMComiUgOT2CzAV7ofKWpaQVWNm9XYhRDMX5N26S5KJUYOXROvFoFAc13CSNLg6ba+AvxKlzKJOUAB8vi7lvmPmIWX2RoANg9KkAUYgsRSpcG0SrTlSU23NiNSSLDwalqV5p5jrx+ltbK/8KUAkOUOxIqoaEhLWfShDVsW7h1giisujjf2u6go1R2iLGTMZiD1WJPY4o78tD3dWseKwI06pBFhTW4DEdqdyNozc7L9ngVfH8RMl+jShRSmYsIckuNCDVie/RtIbikpQopMxamDF1Acq8gWerMpRs5HOMYc+iQTlBRMSabZSzUHuigsGNSTEOOw65swiWwU1zQPS43qQeqbhwGGVLYm9DZEwOQAQatmdRHWB8HBSQBYjctFi8aHADg1IYvq4dQo9WBsQ/8AbEi+FrSl1K67JNCWBAFesHJyk0YuxZ4s8JwZKSnMQtVSXdgMyhegymmvYQXBtUTTaKEyczhNHNRbkVN7BrVi1XszWJwGbKCb3YjrO1SQHzA1rtTmZIkBIUoBjQVZOmWgOxSl7VB9U1g7LmUyglgAWcU6tQQxYVWLC7NXKt2V7egHEScyksSQPdPWH/7A+q3JLey5EtLq7LOKHT2aMczUoy290w8K6zH5pe5YufWDgKqdSXqTDUXJyuOwsfWoRYUCxpbSuWWaxSqiX8MCyiQ+7PpuGLEOTR784GxcoGhvU03sHNrkAvyPtULlzKFyX313d6KFWV/8v7xEa5YZwwa5DkMBUb0D9Uguh03SIVhx3sqzJGYk11pdnLg3s5OovS8DY2XRgKsa9hc1rRu0V0uLRMsiho5oDZwzPzZnUk+rlWHrFhwvghxSlSw6QB110JSQCEuPfdwQRuXILQ429GGZpbGdGuEqmpNXQbKVzcuQC6gKte1GsO8X4WuQtWZOlFu/Kty7lrXjW8Nwyh+WpIAFEtmMsgUDZlMLAMoezrFjjcMFJKVgZW1S5FBdgGLcwaHeOr66OC72F8E/5aR+lL/YN6xyJ8DKyy0JDslCRW9ABWFGTLKjpgpkzr/1U2/w7I8+mTK0Gnf9THoHTH1Zzf8AWT+ztEeeTlkMzNzPOlAQH0v943xdEvs5NoRXQvv8XLwxK1Esm9KvStqnU/UQxcxRBCQABbxY0SO+96cxY4XDpASDszmxcOSdQa+B5UjLPijbBj5y2OloBBGUF2c0C+THUAt47OzsRLIBILKq7NVjdSSam9RtyLrDYUsBuE36wYqKtK2BPiNYlXJJv4OCznM1auw8cvvRxOTZ6UYRj0BYaWE9axBYCoYHldNBaoodhE2LmHK7CpLWuTTk9DZmb+2JsnJnHgVMU5XtQfBO5iBclWjly4bmAE3bQA1s6bVgNPDCZasg63eOSafFXbY+7DpjMAQ9RQA1Y1AFLrprQf2iFJemWw0qBui7NbNV/Z5xydP9EiZOy/0wMgIupVEdpActpm5QHPKVkWJkSytMpQBEkidMpeYQRLluO0kjQAaQNgJJBVMNMxzPQUcKobs6SzbUOkcw8kiWhKvWLTJyj7Uwjc+AbuYhjZzQNBlDKtSnXe/W7WAG4ENaCKADKdebbqi39wNxYuNO0C8SVIrUkEuxNSkGpJ1YblveEEmVWzM1LFnSRQOpzprs4iFKSKlha7VCSxbNpXZtwk1gs3jFUMLdVKbXLECoIKWZ9Ca12q+WHEhOaoobXoLaVDKIYCz0uiIZU3rljyuHeqDYF9Nz/kLNlqBN/doDqxRfKQadrj3gKOyHESZdHOmjjdnBfYJL8gX9oORLOWr3YMk1IIG3vjTcasAQsdUB6kCpbUbkUsDfm/txyVKdmD6WBuwZwHHWDW1ZvZIBwSswYCtMu242NCGpoQz+24y6hiX6rNcGmU7ivVoTQJuySolM0qIAIAOtwxq7K2IJd9SXNzZYHhxmqZG7EkFgS4UCC1QasCDXQnqNJswnk4lfg+FrnLCZaalvWskB6qahYkhmqFEBwRG/wXDJeFw5TLSKOSdVKa6jcuWHYAIN4Rw9MmWyanUm5LXP8fCHY9BOVIuo7WZgPmT3RrFUcU5citl4UplpSaqVpsVMNa735xBxo5VhPshi4AKqOXD+PjvFzh8IoKK1PmPqp91Nq7qN/JMAY2VmUtRoACkdpOVx2V8R2RVkUPleqOwXvCjqAwDWaOxIyh6YkZZz29Mn9jxgZyyS5GpDVvpVX0Goje9MlMmZ+ujf3DtGMThyo5U3JL0Y7k0fma/ExtjeiWO4NgDNmAs4Cj2GjsTokAhzzSBeLSdwwpT+UnMEk2oqrlWUbVNDB+Dw/o2QHZmWq5GareNe+LjCYQlqN82qw7ftCmlLsqM3F6MlKRnDpIIepAtYVsQQAm43hkxJatRV61bUBwz0Sgc0CNljeDyldYgpWKZ0ULaA0ZQrQEHlFRiODYhISQJcwFyWJlzKAkECqSrvAjllh/tOuPqnVSKJMujHmCN7OzHUEIDCgVyhGU5s9HJs7kvWlDUdgmbRZLwykk55M1OX+3MAG95JVQDNX+5zWkCKloZlTJaGFcygD25VAEimn9w9otPCS8GnvRfkhlgMtc1QEpP9RZpyI5k27CfegKXNOKmZ1Apw6ASEakalQb1lGjVo8LHyTMWgJSfQoqkG61EsFkUpmL1/uMH4OQyOqAcxc3sCQgUY1USq4JO7MZp+UFp9MgMssSaKLlWhsp3atqVNrjWOpuAD7QcAm7qAJy1etOs+xNoImSyfgA1RqBanY3/jVxHBL6w5nkQxUHpRN+4m7GKRp4BFzKUpQ7apFgAR6yRy3ANYS3qCaudGsQoG72e9WsSKROvDE0AqzVJdwghjl17sw1cVh0uQ9go0PqhLMpNOVwwqQTZodDU6KtAeYokuKsHJHruXIYeBA7DEipBKlGgDqf1nLMT4GujNVqKiwXJQk/mLAcv1lgO6WNDV3u4fcGLDhXB1zWUlCynq1AIBIBDpKmFiLW2aDjbJ99JX5AcNh2oHAcipPJYvavZU6EgkpPDjMLJS5IszqY7U0NKhq6B0RqsD0VUC8xYHqhkkkuP7izCpo3wpGlweBRLISgMAOsbk6ByamLUDmn6hvozXDeiBoZxu5KQbOxIdy3WrQ63cPFxg8EhDIQlkigA2i2xU3KOZgXDooSe6LRzyk32SoQ7Dz2w9Irm0FBD5aaPrDVvYfxAI4hNSTFVj0ZsqBTMpzvlHP69vOLU1oLC/OAZietQOTroBsPN4AAS2ltI7HZgqe0woAM105P5c79ZP7DuRAnR/AjJmNSQlZs4sRbe9totOk2H9IpSd8Qh+YEskgc2Bhsg5RsSpyP8AKoHcI0T0JhMvD51UZthZwdTuBTxiylyWt2B9efdA+ElsCxq1/r9YOmBgwplAHeaV7Pm5hNiSIJqMxSka1P8AiN+ZcnvgpMoO7WHnzzjklLFR2DJ89vyh2ajaH5eWhDGIkv31V2aD5U7Yh4lw5M3qkAimlXJp4AnwgyWurNfy38QTJGrXJP0gsDLr4WM0xTAZlMgNZMsejSRT3lLPa0Qzei4qJa8or1VJC0B6lgWIck2LdhjRzZbzG0SEjwcn4mH5KNWpc+fPPeBsadGTPRuadZR1chb1ufWOjB+VXtCR0SnqcqVJYHQzK6Ur1S1O5gwjWSkuaXJiyEsABPjEcUaLLP8AkxY6IrHrLlB2oJRVSpCTmUxOrMwuz1iwl9EZVPSqmTVAN1lsHN6JYWjR5XVyEKWXJOgoIZLnJ9srsLwWRJAEqTLQbBkgH5QcmWAQkWFfPfDpIurz3R1J13PyrDJOt1uyveY7IFzuY4kUJ3hAsjsEIAWfMzHKN2H3ggioSIHwCXJURUfWDEJuYAHPEMwk0FPnEikx1KWgAgmSiaaa8/4iNh7MSLUT2fOOFMAFRO9ZXafnHI7O9Y9p+ccgACx6XXN/UD9mUQAovMHmr0EWWMQfSzQ7OsHtGVvnEKJJckt4i30OkUmJhmFDqG4/045aDn2QXLTWnMuPAfD4V1gOQWJJawAHw8K+D6mCkzk1rAwOpDgDv28No7Mbxv55wjORuIiVNB18+SfCEATJYj4fWDJaNuUV0ickG8Fyscga/CBjGIR11q3/AJ+/mxTeR58+IiKXiUsXId/o23n4Q9OKRqYADMJK12gmApWPlget8IeOIy29b4GEBMssO2pjq6JgRWOlk+t84ceIy3HWp2GACebRLCOGjDZPn6wPM4ggkdanZ55Qw45Dk5rkaaQAGEMOwfGG4o9Q90QTuIoYsa0iPE41BAAL/wCoACsClpb7uYJsIClcQlgAZrDb+I6eIy/e+BgAMTES1P2D5wPM4iiwV8IaMfLGvwgAJI18iB1qzUDjnv8AUCGHGSz6yu5i0cXjEGgPwgAr5vrHtMKJDh1FyEliS1IUAF3NwqFeskHtEM/AS/cT4QoUAC/AS/cT4QvwEv3E+EKFAAvwEv3E+EL8BL9xPhChQAL8BL9xPhC/AS/cT4QoUAC/AS/cT4QvwEv3E+EKFAAvwEv3E+EL8BL9xPhChQAL8BL9xPhC/AS/cT4QoUAC/AS/cT4QvwEv3E+EKFAAvwEv3E+EL8BL9xPhChQAL8BL9xPhC/AS/cT4QoUAC/AS/cT4QvwEv3E+EKFAAvwEv3E+EdRhEAuEJB7I7CgAnhQoUAH/2Q=="/>
          <p:cNvSpPr>
            <a:spLocks noChangeAspect="1" noChangeArrowheads="1"/>
          </p:cNvSpPr>
          <p:nvPr/>
        </p:nvSpPr>
        <p:spPr bwMode="auto">
          <a:xfrm>
            <a:off x="155575" y="-1790700"/>
            <a:ext cx="2819400" cy="3743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data:image/jpeg;base64,/9j/4AAQSkZJRgABAQAAAQABAAD/2wCEAAkGBxQTEhUTEhQWFhUXFxgaGBgYGRgZGxwYFxwdGBgfFx4YICggGBwlHxsXIjEhJSorLi4uFyAzODMtNygtLisBCgoKDg0OGhAQGywkHyQsLCwsLCwsLCwvLCwsLCwsLCwsLCwsLCwsLCwsLCwsLCwsLCwsLCwsLCwsLCwsLCwsLP/AABEIAQ8AugMBIgACEQEDEQH/xAAcAAABBQEBAQAAAAAAAAAAAAAEAgMFBgcAAQj/xABQEAABAgQEAgYGBQYLBgcBAAABAhEAAyExBBJBUWFxBQYiMoGRE6GxwdHwFDNCUuEjQ1Nic5IHJDRjcoKTo7LT8RUWorPD0kRkdIO0wvLi/8QAGQEAAwEBAQAAAAAAAAAAAAAAAAIDAQQF/8QAJREAAgIDAQABBAIDAAAAAAAAAAECEQMhMRJBBBMyYSJRcYHh/9oADAMBAAIRAxEAPwDYMbi8jUS2VSiVKKQAkpGiS/e9UAnp0by/3pn+VHvWQsgn9QjzmShFb66dZ52HxPo0TcqcoJSwJL3Ys484aMXJ0jG6LF/t9Ltml+cz/LhP+8KN5fnN/wAuM/V10xTOMQfBCVVoT9nT2G8er65YugGIILay0VtWoHG3nG/bZno0JXWCX95NtprPzEu0I/3hTuitvrvH81FDPXDFZXGIUTtkQ7bns7voIQeuGLIBE9ddpaG0uwLfPieGHov46wp3R/ff5Ud/vCndPlO/yooS+tmLZ/TL27iLvV2Hw1pC8L1pxZWCZkxSSlQAICAFJdQJKQ9WKda5bMXSf8FbNTsvf+8Cd0f3v+XHDrAjUo4fXf5cUyT09MmkCXi5kpbtlWQUvzuHYtQgseLeDrHi5ZCJkyZnFwUgnU6d4MLinFoSGRSZr0XQdPp3l+c33yoUOnk7y6frTB/04o8zrXigmk5b7+jTctumt4ZPXPFBz6fWjplj3P7Iv9ti+jQB06jVUr99f+XCZvWGUPzkq+q1D/6RRT11xYDmaH2yo9fZ+EIH8IGKDArQVGjZUh9XvTS/lCuNK2HovJ6yy9JmHs5ecocvzeseJ6zytZuG/tz/AJcUfCfwi4pSM5yF1UGQgZavUncDzj2f/CLi2dKZZ4Mfi20ZFelaByovaesck/nsN/bj3ohK+s8gU9PhH44lI/8ArGdr/hNxjF0ShsSlXqrX8Y8H8JGLZz6Ll6Mknl2q3FhDfbYekaMjrLILNOwxJ2xCD5UrcQ4esEr78o8p8r3qEZvL/hExbVEkv/NK9yvOkPp68TyHUjDlzT8irR/1ntw0MHhh6RoI6wytVS/7aR/3w7/tlGgflMke+ZGcHrrMYH0WFrZ5R5nUezbeFHrcSHVhsGpVS3o663cvtGeGb6RpMnpIK+wpnAJzSlMVFg+RZNzB0V0yEInfk0IRml4YkIASPr+F7xYoU0h+sSuw3AeubJHvjO/4R1Pi10tkD0+7T5eND6xDsprqin/vyfnxjMv4Sz/HJtrJsWsNdOPlFMXRZ8K4J+pVS3hQ14vzsIdRNKqDMphmAFT2XdgKln/WZ9KmI8HR3POh8fVfwj1XaSynbRiHzcDfUaxWSETJBM5OU1L0djZvFxUmjatSruIWCLuRoFtRizMbdrYbuaRA9JqxKgAVJVVnyoJoHYqZ6Dnu8MyJ+IluM8wmlFjOnyWCjzbSOX77WpKn/n/g6RcxIo5B4jNZwnXT1O9oddTJKO8CCKuOyXAPlb1RCYHHOACEE2KiC9WYEMSmjEgeRjuluk/RhKQlKiQWUzgZaKSHJOY1oW0e8a8kJo2MXYdipoQpKwewoPlfjUFqOk0cbJOlZpHSiJxEqd3FBOVQDFBUHzIJ7uhLlmalC1LwWOeUUlRK0qK0k6hQGYijJoPNSmsIX0NPJVlJr2hcfVrAy11Oc2JaqeMcLTi3Q7TTCulukjJWZExJdH2hQK+6oXGUhjqai8ByOscsAApVqKEE15hhU6euDOueGSRLI7akJMpThnZT9liKAFRDOaHQmKqZOajudgLnwpUgedI6oZnRWOBSjZZ8J0vKmkISsgmwUG0dyRQak2AEIxElMxeZjk0fY2etyA5NbbNEDgMGUKzGjpKUh/vuk1t3CTppFllzEhAKwaqJvdR7JSauQUpT+8eMLmnKVIjKKi6HcXlHo8rAehAPMzJiqeB9cCFRYMTWnj4t74d6U6YQMSuTUMmUlNAAwloVQ0Y14AmzxyJJyuQa+V2OvINWojrx6iiUunhCVJNRqGq/HxtWogedhyK+JqH8RrzYwQiWpRCUJJKiKNclhYmz/Ig0BIE1GdClS0oUWDpcqykP9pgaqZtH1hnNJ0YkRkvu2PgoB7bn3eMFZmS3bHiOOm3hqa6QzikJZ0hNycuUi5FTUbXbS8eKVT7D1o7PW5GmgtvWsbZtBOIW6W7X/DQ0BZgNOEKWtketinnto+rQzNoAMtNgoeFC1eLeMOTVEMAFjxfyHLh4xgGs4NeYyFanDYQ/3qT74s8VbokUw2/0TC6fziOFItMQZQhOsx7Kf6UoeeIkCMx/hB/lk98r5g1NMqTU+u48Y07rMkFKHLflsL68VIp42jMf4QcQBj5iSo5ixAYWbLQu55Cz1vFcX5Cz4VJCcwU7Al8pIN76W/GxjyQoB2Azc6tsd+XDwhyQTurMxo3A14cKiPcKqp7QBYiralneg5e/WshESWDOVJJAZRoRdwxS1NGB19Yjly1BPgxoangGfWwBFXDMAOw0ylFEhnLAMQz/ADuKtCcVNmNkRmK1lg3Gh405Fn0aOfNjjNbHj0RJkpWnMhSEjULUlDEa5ZhcG/ExGdM9GTUgqynKySD3klnssUVehFt7mDp3QqJdZ01Ip3Usomx0oAeBIzBxtEZh6FQluyg4JZLgEjtMd/D1COKvOkzojBXpnnR08Fn72azsp7Gwetqa/wDELjJZplLkWehawJctQUuLDQAxKIw8lSQAFFR2UhCAdO0qpBYjuau9QY5WDmEt6TLsFTEqIq5PcBDFxuDXiWT+TpklJfyTA048rQULCipIq4eoYAmujkcjcNAaUFPZdizsW4eylyO6bGDcQmSGzzZi2H2CBSpUAky24d8CoakchctJLGZ6MXUZdWNe1kIUBQgHY+EBmKcIqhnEHsy3ByklKg/ZcVZyWfKU3ANDe8S07H5lSkPlSmTJWtaR9pMpGZSRqaMA1yYawSZc1JAyLDWTVnowSaityAaqdtYYVLyoCElJSUmozDtdqjuQWGUhP2idYen0hOKlLXCv9LzjMmzJhoSp2Jdtk8WAA4tyiT6t9MsfQzC4+xU3GhP2nctyZrQP05Kup3DnUNVUzhfwehtSPegZbBc1synyoJZk6rmKzFqJ1sMxNwGtCVInkj8F/wARiRJQqTLJK1MFLAzEqqFpBbu6bKCCYjsPJUiUVMfyqySWF0OAkcHUTs7WYQNgUA9pUxLDgXbVgRZrliSxADkvK41WYAAkpS+VmTdqtpZheiRaExxbnbJNgzFgGPJqeAoTrva8NYtGUOCAHculq73FPl6x70ljEykArUpiCQHqa6Wc835wjCY1UxAWXAL0YEApJFCGe2tb1jqoWzya1GyN5a1LUb4m8KWm1A+wLPo+leLeMe4twaEDiU+vT32FYbmEPcamtHanBx+FdwDYuiEsjDaH6Lhg39dDxZYrPRf1WG/9Phv+ZLizRBlCE6yWR+2wn/y5MZF/CNIE3GYgMSpKyx0DAXvSl9G5g651gS5SG/O4T1YlB90ZH1wOXH4js3mq1/13Om8Ww/kJPhTZQWktmVmADAlWYaFmPgGuC+0LxM1eqlkhz3jo5NyNn8Du0WGTLQRlMtyd7sPMjzj2dgkjvSl5C7Fy25rb1+yMyQ/thGRW5HSKwoUKjmAADlRLhklu0rZqvzvaMNOXJl9tIE5ZCSAyiBs1q7C+X7oJhHRmHlEqmS5YHo00JLh1BTipoMoW72vqIGxOPQD6RKs66hKsqsqSaOB+cO1ADl8DyzbryisU3waxaMuZc4hRqRLzFiWpmNzxOwNgA4eAlsFTV1JoaBwdgLZdtKEbxL9A9CKxMxRU7JVVaqk/0c3NiCCBtFg6c6rgtKw0slSKKmqJzVTRIUvSoLClABakW0kdMUsa5bKjgUTcQskUSO9MKQTUhPZu6lGgAcklhUkwP03hFqJS60ywwylKs6wCSpS8o8crMHTQF41roTqoiTLlpoSly9e8aONzevGgDxNJwEtCSEpBv4/NIRTa2Ct/kYR0ZhpQlmYsH0SSQBYKUw4gqUQbA6B2TUMYvp9SVDKEgDuhklnL6JHDT3xaek+pmMxE9a5klMtLkISJiClIKs1GYuVVJybR5guofoyDNS51ykEHgO0KW4sdbRX1HrJfyK2md6YZlJHZbtN2nJp2hV9SAwtD8zFzEu/5Srkk/lKsOysUUdGUGo1YK6ekKlKCRLSmXRsqsxerklkl2IDMwfhSFVMKiS2bnXzyto9BptVmSvaGdVvo7j1iYgkEKc97KAxJUQFAd1VWGndaogPo/E5JYQuiVOo0ckP2WfR0qLUcgXyiJGbg1pQha1ZVkOB3guWr74AbKoaHd2H2gschDBUsEy6pLu6HJIBN27TZgBsa0h4v4EkrHuiukyqckKCQlQZnItV1E3qkUs5FKRL43pKmSWE2qsFw4LMLO2pJIFOLVKQ7uKdoHtZtGawq252prBaZ4KbEJpV6qLGii/ZJdX7x0JEdMNR0Qkti1hUxZDfaqftEXA9dQzaHLFwweEUiWgdtwHU2pNTc78S28R3QPRzBK1IBtkFQza1behNamgekzMl17p3cEuw1LeuphxTsQh2bM9xp63A43POAVze0CVDmQGprRg1TV+Dwep3FFjlXXxPB3OjEQxiUkLBzKd9nrx//AFpfSMA1PolX5LCavh8PXlNlcOMWyKj0R9XgmP8A4aT4tOkfH1xboi+lERHTKXUn9rhf+cT7oyXrrhc2OnuK+kOujBt+Gm16xrnS3eT+0w3/ADFRlfW+S+NnlgRnVQ2NgdRxs3Mw+J0xZcIeRLNFIQVLozEMBWpJoBx4OIR0tKmqSVzZxAI3DHepNaPoNeMGmYokIJOX7oOUeIQ2Z9XHnEF1hxWV0ICUmwagALO+wqkeJLRLJCbdy0Ca4iInYxCTkQSo1JJdkqYVrc2r7bRxWWBqC4Sz1zNlDUu4Px3Y6GwBmKArWpfRIuVbWbx2rB8lPalEmipqDUb6b7D5ELPSSR2/TLU3+jUuq6JeHlJSpSQQA5NKtpFilYxC6oWlbbEHzaKPMw4UWbMdmBNLEmwFdYh+kMEpBC5S1CYGqFuNKEpJDUs7cLRyeWx9GsCdt8eb8YV6Rw8Vzq50kqYgZwyrKHH5BgXrn0oqVLZB7Rdq+x+WlvGFjd0K+WWbHY+TKSVTZiEcyBu+vPzivY3pnDTO5PlnkpL15nV/msUboro/06yVhU5VyolgNXOx53aD8VhpMskEIDnK4yltat3S++gEPOD4bBLrBeuHZTQODZgW1oeHrLk3EV/o7AZwV1cvQ3tUnzv8YP6XwqUJAQSxcsVWFDR7As7XtWkd0bK/JKIJ7wA4Ol3e3ybWFFaiQnVlgm4f02HnJALpBmJALUTQpTuQlJSGdqeOeYmd2i1lfrZgR3qvQjtO7Vd940GdhjKwk6ZnKVJwqzTVa5akmuhdQ/dfaM6wOH9KtibVLgbVrqae2jxSNUxbOwWHBUkAslW9SCC7E2NqWcGLYiTh8NKC1ZRW/eUVF6Jd7+HKIaf0aUiXMA/JrLdgVBPcVW70uz5YlJHR6MRKBWoKJsapIAKgGAfLoW3JvHRilaJTBsT1lzkejQhLNVbvvYGmmvk0ef7dWT3UUegJDsPvEmo4vc+Pk3q+tIyhSVp51D3BBtXNs7ndoET0ZOcBKEgh2KlA7n7D1qA3CKiE7K6fkllLzJrupVrsQ5eu+ukGInomgKQVKG4LkEXB1B5nyEBYLoJIUDNSFsWAASEgi7JGZ7C5NjTaWEsBgAocARtwevDbZoxgaP0VUYF9cKD5TsKeO+5i3xVuixTBX/k2t6TcNe9fOLTEX0oQ/Sv1if6eG/xzD7ozbrgQnFz7d5RuNanbgOG8aV0p9agfzmH9Sph90Zd18V/HZ1E31e7NVvnlFMStiz4RoA/UHB/gB7POKr0qc01SbAUVlBpV/KiRYUflFkSaAgI13rvqzefOGUYABXpVAObJegGhJo+jNSgqTDZI3X6FiD4DDeilqKkjMQqijVKakJ1rqRvyBiPky80zDoBvNRZRPJjrR/JjURNY1XYNEWNidjYU9leMR3RoPpMMCfzr1Ghd+DEi244NHNmO/wCm/CX+jSMJ0Ql5mcJWCCEAilQzqBoqrsX18TVsF1KMuauZMISFBRCUKB7ZFAyQwQCSS5+ykRoGEIWkeDe2nzpBYkJu0calIaUEmRXQ3RRlFOcgrIGbK7OLM9r+yK11/kFU1CE3+J040MX3DoGZ+EVjp6uL3YJceL1PkYF+VmPaC+gMCiSlCQPySQcyVg5lLLVWdeUUXrR1YH0pU0GUhCqfkyEpu7hCe1mILEMxJZ7RqshYUmora/sPyYDxeDQaqG5vW3rvvD+66Z5vhlEnq5MVI9IFPLJZKSKsDuS3KGuiUlK1S8pV2SRoewHYglrkfJjRelwnJ3QGDDhUEgBrOE6V40BzfG4oysQlTksa1dx3VC9XTpW78yEnOxZ4/IV/CHjlIkokJIBmELmACrAMkF7BTAt/N1vFd6vnKiaR2Sxq4Hca373q4GDet81EybNWmqWSAbgJyJCQHt2QHtfSoiP6vYpTrQNQDdm+9arVdm0EViqgRa0WXptLYEkFlS1jLRqpWkjZ7N5cxUpjCaqYkdhXbYFikFlU1YEnSwNdYsXWnEAYaXKAOaaQpmshAzDmXYeHKGZ3RqV4eVNSp1JQAoD7QA7TFqkdp7ngCwjowcJMfwHSnpUplqKcwNFZWChzs9/xiT9CnMlJCHADvVqWYi/h4RRJOIYgDQukhtK3ckh9HNzepF1lY1JSlScuVQcAjKWI1dg/zWKmBr9rui7d7/Wny0eeldTZTf7xLlvH2eURuInkHup4Bz4XZ/LwMNKJUoMkmwYmjsDY/wDbsWgYG1dEqdGCNf5Mb/tMNeLRFU6B+pwP/pvZMw8WyIvo5E9IfWo/pyfbNPzzjIevy/47N7tVEV4Gjvy/CNg6RH5SX+0leoTYx3r4Xx01iGC1Bmc3J9r7RTD0SfCPSoskum+2odgdS3PyhzETAwIy+x/xpx5wMtZCalJ8LWpw8W5Q4qa6cxUg2FtavXy18NnYIRjpoUimVqsRrWuz1prXWIiXNyrlnRCk0c3rWtvteuJTGLIAco9zjjrzc+ERKqAgaA+JDOQNtuEQzLR1/TP8l+jX+jsWCE103+fnyB83FhwHuwvvb54eVM6CxWaWkh35m3z7ODCQyLmzUpCihIqSGcnkXHm+mlI4Pk6JLVlxwyCFE+Hv98UvpdKvpkw/dI40IGnnFjxOJVhpalqCpqQHcBObxAbzAjIunulcWvEqWlCkOXyqAc8eAjUnJkm0jVcBjAoOkhgasXY0cUvUH30Bj3FY5gzt5bD1DceAJijdU5s+XnM4UWXJuAePBmGuukWHFznsz7+LCo1pfwG8ZPToeG1YF0l0gQ/B+FaAcvdXZUZ/0tMzLJ5ke0ctTz5vFj6emE9mvDy3bbyGv2orOKL2HEVrxsXbXzd7xXEq2TybBsU+TV32OxrV7cK8awD0ek+mSlwnOMj1+1QO1WcJ8vEyGLSGQN3Z7sP6oe53vEROo5TcM52OhFKaNZ9KXuiXwTnWWdmntlIKUISNTUBR1vmKrb+Ed0fj1IIyGpIzpqQzsVVseNq10aNnYv05RnNSEoJpXKnKCeJOanPekj0r0ZlOZD3exoQa5hWhdx40Gt8SpEZBvTfRkqYy5aiH7WySohrWFBUgnjAPRGKWCqSopGWoNDQ6guHGrvrU6QX0XMBRlKu0CWDP2XoxZz5vSgEPzFusKSQVAEO3wfXi9b6Q4o6lA7ysrHQ0ccbCrD4mOmXsljQDNlDGrPTm1r0MNoxD1CksHq3rpw/W1vCE10QBu9b7hhWzv4xgG29XktIwIACWwvdGjTMPQUFByEW2Kf1fQPo+BozYUhht6TD28ot8RfRyP6SHblftUeyZGPdbVvi51TSbMo1Xzq9Xh47bH0h35X7RP+GZGMdY8SfpWIqo/l5ulKKUKbmmgN4fH0WRFz5gysVeDV8vPQDnDa5tGf8A4XZ+VrcOULVOdLZlXpTl3XvzA0vDUwkhnVelK029dWF7nWhh5PmvXM51LWF66jk+tojZqGNw6g4LEMQQ7AX3Jqa+UiuaWZ1MzMRYU4OPFtKG0D4l1MRUhmrzFTXfy0jJx9Rophn4mmS/VTFMgoNxQjYUvTTlp4Ra8IJqiEycgVR1Lcgc2qXptd7VObYOcETEkWLA0N7WOtT4jjGk9DYhwC4INeHFvP2nn5uRU7O79HuL6WxuXsyZJCSykZ1FyDVlMG3FIiulUY2a00y5IS3cCqgXqSNfKJpHR0xbiWrKd9PMcvVAWP6JxcvvTPSCpZNCAzXudPxtGRaaMdIiurnSk4rEqbIKZawQC4ob9rnZ7xJrdLpPdDta1RrwLVbwckIwktqvV/F/ifdDXSE9jm/VFdHcbc6HTgXeE36ejY6RA9KLJVlpUbM+196lzQ8TeKnqB5WdzX3q7urX0pBnSWKzLIFTY/ZD103o/iYjBiEpzLJBbjueB3f5NOrGnRCXSN6UnPMCRRgdQK3ILF6DffSAJpAbiS+p/wBW23aHcxUpz3iz/D52hKu0X0sOQ4O4i/BEmyR6AkFSxmcBIcCwchtfE+GkWqcugBJbk3t+AiD6CUAhVXKiCz6UrepLH1Wg+aokWVw0HOtHtYeNY6IcIzVMFx8lJVmHZU7hruGAJGtNKbR7NxLmpJ4N6qgn2chonEr56X9z6eDc4EmzDurS405fhDtCjomOs1vwr431ax8oVKR2woKS29WB5gkUrrwcWhv0rEAk6GxJ+8A1ToWLcgI5a3VcPShFXpfvHlbw0UDdurw/i+BND/FTUVFZmHsdjzi3xUurj/RsC9/otWt38Pap98W6Iscj+kfrJP7VP+CbGCdY1lOLxSXU/wBJn8m9Kve4bnyjfOkPrJP7RP8AgmxgnXSWRjcUpvz02xe61HT2Hyh8XRZAsiayftVNBYA04Bz5w8VHdVanXewt5A61iOkPlsWfeml/xPhBbEJqF6VBoL97QnxJ4CsVZgtfdq/B2vTcUHEDxhqtnPj4itOeghwqcVzNzo/sfz5x6pHZ+1vw+eXnABG4uQz0o3JvukctX2eJboXppSUsXOV3S47wsa1ZiddKvSB5ySoXVwfn5sa6CAVoUhRUBUUbnQ8jQ8L2jmyRp74duOskaX5GiYPrIkAsRZwHZgPvbWjxPWdBCiVPuLWejXH4xQMPiJa6F0qB4gub38uHjHqsKGosWoMrX4g/L1jnliT4Z6kifxnWQZ1HNQ3N6j3Mzht96Q+O6ZKidbHtOTW9RTxs3qERghdSg/BgaVTrYUpwZxSOVOQNaM1fJyacaNGLFFGOTYopd6ktvQXpbnb2xH4/FBZCE2erF96XI28hvDmKxildlAYE3I3uAPLhaAJk0JDJGxrppXi8Vv8AoxR/sTM2DBySo7A0SPb5wnE0Abwtbe/uFo8KQK1GwrX8LecNqU5NHJPt9kMbvoT0ZMIWGDvRufsixzFsHI8t+JsfMxC9CykuVPUUaxD/AD7bxJzrHY8dvnfwrHRi4c+WrGcUovqATow9jD284ZmED73Oje5/m8KmNoPEF/Mj46wOsHiaWc6cvDXxihMXLWUqFVAlg44VsWpwZqQ76diQVEAD7Qem2U/Dw1gaYC7docjo3gPWfGFMS2V+buljtYGg2IpYwpp9A9XT/FsCHP8AJOI+3h70DeqLfFR6tVw3R+/0RN79/D3oPYIt0c7HI/pA/lJP7RP+CbGBdbSfpuKdI+vnajWYpjcs4baN86QH5SVwmI/wzRGB9cpY+m4i38onc39Ir47eMVxdFkRwQCKeNa+2nqh0rozEb1ve9fU/hACVEWAo2tvDS3DnDqqh/fzpqR6hDsxBGan4+/8AEwRLJGhbnABTSg+fn/SHQumvMH59sb00MmsLO2nP1D5qYbxqHl56DLQ0AJdg3ChJ048eTMZnBbn7/wAdIRiEkkgWKaBh8k2NNN4TI6iy2CN5Eroh5gBDKFfI0e/xG4h30CU0zLGt+LVGhprw0Lw9iZaSOA1rT4W9cL+huKTLm1DXyreOJOkenkgpPWwdUpFBnV487sz7/LOPNWlJOWmmYkE++tvk0fmSDlYKQSNknlceHlA8yUQfrA42te7uafOkNSOVxriB1qJapbYPY1qTzhkKJszP4fi7QctCNVFfFzammnL1QMZW9B87fPlBoFF/IhZq4Pifd7tmMMkgePKFu9E2/wBLfhwhgnQeOrDi1PVDok3sfwmLKCQKvzfw2uYkpWMCxUDxPxdvU8RiMOW4MS1wAL+zSPJssiz/ADsdeUNGbRkoXsmVIFC3kX5bn2coZUoFjl9b/EwBh57UsBYC1eB9kFzagKcMX+0LPTehLebNF4zTOeUGjlEPr5mugqDy1haQCQQ+xY5b8QRv97xhCJRejFm1f4/O0eyEGrCmldvG/jDMU+hurSWw3R4/8okf8eGi3xUOr4aR0cn/AMoniO/hdfHesW6Od9HI/H/WI/py/wDqRgnXemNxRZP18zxZZFmY86xvPSJ/KS/2kr/qRgvXGmLxL0fEz6/+6uj6mx15RTF0WXCAmJpQBtn5eD+BteHZZ0IHLa9tvLxhOQFNxW9KF25cN9I9TQab+3z9cPIEErQwt6/n3Rx5ev5+dIZOJ0YfLfNo5U0EUYnUbaVez+HjBdG9CCosGH+vy8eY/EJyZSGJ0oakatA6wSKlvAi4sSfwf2uol5Eu3aVbRn242+WJlPKi2PBJ7BpWIURUBWjEbX5nibQoIQS5cPsDZ2+FA8PTcID3GSod6nZNNdXvZzXh2WpUxlZFBnIoddBaiixodrcOd0+HSva1IYxE6VUBRJs1fLbxbSGgzgELNGFGD0Gv4X5Q3h5hRLmBN/SE0rQe2w4cCWgX0pJo7il/k6APwB3zakTlKw70mUDKAza8QTpagNOBEBzF1c8W1HhuPI23haZa5h7I5vxanmQT4HjDyMHU5mYcdRpetiL8NQ7JUZuQLMluQABVmFNaB30etasRXWH8Pg2WALuS4cgtZq0Ie3ECkSKZASaFNA5bSjuOPeItVrGygkdohn1y0rpTk9htd2UNjwx72NeipRqVdylTDO9/GvAvcQyrBvahq4YXFDTQ0NtucHyQwD0AdrHexS4sOPdFwSA5PBZgBS1Q2jBJewcNt2bpJhLKuBA/RwADdyz/ADcV+aP76MpvVgDfl5jjxDxIrQ5Yh96VpQvsQPtC/nCF4cq1ffjVgebuCrm4u+qRHJBIawksLDjQ0RpRiW+7QuzNs4DB+ZJJU2VOxPINQGzUow0oIsfVPosAZlJKpjMxdkM5ZaQcwNiQQbKg7rF1dSoqXKASX7UupFGeihlvvR2OrR1K104W02af0KCJOABH/hU70/KYX4xaoqfRoAl4BmAGGlhg7Vm4W3CkWyJPo6I/G/WI/pSm/vIw3riofSsRU0nztHA/KKdz7ieQjbuk1NMl/tJPrMyMQ64ucTiBX+UTrV/OL5tQ/q21h8fTHwrgmULHnS2jH8SeUJ9PQGnj4/NzHenYUe2z+va9yOVY8kIzKL0AZtQ73LOWHt5Q85UrNhFydDkqWF37I5besDixaFpw4Sl8oykmgLMbOkk1Bux9d4dTKUCNszA8BUgEUb2XtD6gotcDMSTa1Cey4vS1zsY45ZXI9LHgjHoLhQSSVWSGN3fSmnsNLUMLxJHZrsTa16Pe5+94B8q0yg3DvENbYUoCbabbQlWbMHu5cbqNQHszMXJO+7p8l+RCJcsfad6KVqa90ULuSwYkewnlYUqWxIayi/ByzUAAqTuN3EdQ1NWcgtR2qWJyhKbAWeliDDOIUCESagTElUw3IkglgNXWRU8YKIzlZHYrDOMz/WqUsUZkV9GVDcuTazXeC8VJCQAkNWj0NM2mjdnlxBgrCjMc5oonsgMSA4AyBuz3WBNrEMY9RLev9HuvQdgAEm1/A3hrCONMYQgCgcAGmYhI1FtGdPK1UmiEyAQNSsvRPEE3tRYpRrWYw8mlrpD0FXASbm1iOD1pCX7RDFhQuQNwKHgocK3ymmKRR464eqSQFE5h/VFgGNzXuEF9z+s4+Vr67jzrdhx0UriFLTUk0NX7w71COIbIR6rgO/Nl2Sl7szpUNhQaUR5j9SNszyMIlcGoDQk2rUE6MCXaqDZiUOolkqIFW0TqxZiObilQ4saF1AS7lL8CG2I7tqFgA1Qm3ZYpMrOGsLAkguAwcHShSpreYTMwWUqQAMOCHd3YJIIsTmpYCxOQ/aSWYuIt/Urqr6T+MzO4Kykkd5Qp6QvUaANcZVaOTuq/Vb0iguckZGICSKqq5zVqHAIGurgNF1xxyS1EU0HuNdAHU3wMWhGtnDlyetIq8vAJOeezVUEkAgqCXFR9oPSv3i1496USELEuoLB+0wYDd9qGhLRN4TCqOUFOSXLZk/eW+Yhhok+JINbxHdMSM8yYugCQlIUa9rMnQMCwC6cBo5FvVs5qLImv0Z7+hlak/nZGpAJtcjyiwxDhDKl7CXKH96j4RMRIch+lfrEftJH+KbGL9c538axFFFp83WnfUCwPuAvcxtHSqfyiP2mH/wAcyMW61pbGYoEFvTzTf9c2BPHYmtxD4+mMrRS9AFZiRzc0A9m0WLCdAkIST3ygsC7kvdtABQG52Av70N0WrN6RWZkjsprUmgpQVfgGNbgxZcDhypypiqoUbjM4oHsA3qO0UlTMUnF2iookKBKGCVgWNw9Mwbv02BooWtHk2WQ7izBi1BYJLirOSefCNFxXRMtackxIU1QQ6Sk7hQ7SDUlwQwGsQkzq0sgKlTEkOwTMTXKKNnlswBDW/Dllg+YnbD6t1UipJTYk7lzVynU3oB7HjlSyHNaDcAualyTQm5IHZFftEROzugp6XCpJJSA+RQmC3ZorKaGgDWOsR2JwqUHLMTMBsEGWsE21KSku7Htah2ZhPxNfBVZ4S+QKZORKQFTA70loDgraop9mWPfs0DypClJ9JMquY5LUAQHygaB1AADUJ/WhJwi1LK1hipSUggvlGbIkDftPzKDEquUagACmUBnITRADPSm9ySL5XymuhFqT0BmhNRem1yLd6ZY3uzFiI8UtgndgQ7M7MKNTuEOb906QQZLuQ+pLMo1Crq1fhUgbgwmZLcUZzYAvUhQDnfc/aBcB4EWYMokhjawfsj7SQRcjStw7GhgVI/KGzBj2U6jKXrQetrG8SsvCG7UzPmuC6jYminCjvm5iPMNh0rokrmu1JbzTQFCn9GlTs4qaEULERqiLLKlVkfLkHNsHaieJRQXGg8hdok8NhMzOxdr0NfBj2q7dp6BSmn+hep8+ayikoC7FSstGAdhmP2WZQFuDi49D9T5aSDNWZl1NZLO4fU1rUtU0qYZY2yU/qUtIonQ/VybPUPRJpfMrtIFXubkHMCGJ7Vbqe4dHdS5cgIWvtKFh9kaAtvUjN+uTRy906PlAJoAAe6AAGSKC3n4wNPUVrYWFOPHXw8QdIrGNHHPK5DWGkgJp62tUnz+MFGSCQkig7RJ30Hr5Q5KlueA/0HzwHF/ZoNgKn5rGtk0ICcxc/PzfwiB6SlAlCLDMVq3yp35qL2vpeJ02Z6CqlGx35D3ecRi5YKi1iXUeADADbbzNyMwjQxa6o3yyPXOTE1EFOH5RP7PDf88fCJ2MAjOke+n+nI/xrjHutGDzdJzwQMvpFKUxLlJa9teyO81LWGv9LLZSf6eG9c0p98UHpToz+O4pRIDzAS2oAJSDS7qBpoPCGiYzyTLACRZwBTap8ALeUS2DwiQGsBU0cttxNHrtEd0eMyioiug9reJ9UTiCGqzKvsEC7kaUDkbgC5h2xRqaglJSLqLbgFVS51YbFr7wdLkpHJI9lP8AuHhCJCGU5ukEtq54WSwBpoOEKU7OzvU7ltHNHtT2QpoiTJdn0OY6uo24Up6obn4IKV6TLmyElL/qBg2lTlPhBMkm5Li78bPWm+8SGGGh+bqPvjboCny+gUAeiUMwQk5tQVMynGvaMwtxOwhE7qjK+yuYlhQBWcAGlAt9xa/ZNIsmAl5kkkGqi+hookne/iKHeHVy6jcl9NHGltTTc7xjY0W1wq6OoaZhA9PND1LJkbBzWVy5ukwdJ6iSkpJM2aoOQH9El9yoplgk2F9HMWzBS2SVaqtysPM1h5ctyB9kX+ePxhKQ33Jf2VzCdUsMgJKpXpFElQM0maXIYE+kJajk+MTKcMkMhAAFqACgv7Q3OCEdpRXoAw959keSSySvffbTwjRbPEI7VLAMOHlagEJUeyo3KqDlbyv50vHoLD+qVG2tvU8LKe6NiPO/ujTDsUvIinAD2ecD4Qdkq+9Qch8k8mhHSqqoSHc/gKnxbxfSDxLsNAIywPJYYNqb+PwHshuYc1Bb5+fwh9Y+fnwjmyh4U0Em4cUB7oq13MDK4Bhtv8IImBzXy2Hz80ozOUAPGnE8dtK8Y0DlfWj9nhv+aT7omYhPziN/R4b/ABrMTcAEN033kn9fC/8AyUD3+uKx1gSDPnVZjqKOw8zFo6wKYIP87hh54qSPfFd6WkPNnmrlZuBalifdXkI1GMAwcoIQTwq9D4/cS/iXibQKBIuzMKc2+6w8gdzEWZbZQ/2g+njw/pFzsDEnLSymv6uT62el61rDsUfTLoWsTxApRmubeuEYibpb5o70GpYP3TxglDtW9PnhyFT4wOUuTQX8tNLa0FS5qKwpovDKLkHcfi9+MSKe4on7qvX64AwqKi2p08fLy9kSMyW0tTXYeo8IGagSWGQONfE9r2/G4ILsmW5HgPD556R6ZNuDN4Nt4er9WC8PIZj81hWwCB8+wQifQHj7Bp5+2HePzT/WGplWHyw/GMNE1CG1PvhOIAYJ5D3ex/KHiK8oZX30+L8gP/6gsBBUCsjiB+7U+FT83cmK7SR+s/lT3/NoZwdcpOrq8/8A9R7PpMSdkqPz5xoDMztTkDQNpqAVD5+MSJo5gHAjMta9uyObB/YB5wafUIwDk7mGCoqL6aD3mFFRVaifbHpEADE1WiRmPq8T8IFmpZyrtHR9DbkP9YMUsC3ugeYh6n5+feY0DwfXgbS8Mf8Ainf9vqiZiDSv+Nt/NYby/jbeyJyACF6xIKsoSMyhkmBIKQVehnyZhAzkJdkm5A4wHiUCYvOcLigVXaZhAKBqj03AWixrlg3APMA+2EHCS/uI/dT8IAK6nCijYXFhrdvC+6bfjeHvo2v0fFWpXD05dukTf0SX+jR+6n4Rxwcv9Gj91PwjbAiUSv5jFf3NN2ZUcZY/QYkW0lU5Mqlokz0dJ/RS/wBxPwj0dHyf0Uv9xPwjAI6WkfocQLaS+I329XjBAnt+an/uo+MFfQZX6OXS3YT8IR6OTTsy2JYUTU7Dc0NIABFT/wCZxB/qoPv+fOFIx5/QYnxQn4wb9Dl/o0fup+EefQpf6NH7qfhAAFO6R09DieaZafeYaPSOvocX/ZJiT+hy/wBGj91Pwjw4OUKmXL/dT8IAI3/av8xi/wCyTDaukAfzGLsR9Ul2N/dEqnByiHEuWQbEJT6qQn0Eh2yyn2ZD+UZQACOkgCGkYugb6ofHhHqukQanD4r+zHxg9EuSaJEs8gk08IWiRLIcJQQdQEt6o0CPw+KCQyZGJqomqNT42h76a/5mf+4PjBYwqPuI/dHwjl4VBuhB5pB90AAKukDVsPiT/VljydY+TCPpiiw+jYmvCVTn24NPR0n9FL/cT8I7/Zsm/opf7ifhABGHEKLn6NiwzUaRXk6/bC/TqBI+jYq22Hry7d+dIkP9mya/kZdb9hNedIV9AlV/JS637CfhABB4UTFYv0qpMyUgpkS0iYZZJMtOLUpvRrUw/KIuYskMowksEEIQCLEJAO12h6ADo6OjoAOjo6OgA6Ojo6AAXGnuitXPdUoU0OXm9aUgaashaMwWahwB2QLhylJcjK7AirC1pOOgAjxjyWV6JdnchiMxAAZnfgPunTKVenHKf6tTORYuALk+wJDnWmh8dAAFh8SZh7qkhJq7h6AgvreweurMSL0lOUSpwfRy2JAJDlgQSpqJDigq4JcMHl4AOEVMW81soJyoBLHYrs++UuHrAAo4pK5OdIXlUGBSO0AqgUBwBzcGNHDQgkpQO9lBFEoKQdgAO0lL335FokIRNlhQY2N/hygAh53SMxWUmWchZshUrMp2LqCaIDhi3aqRQDMRN6UKCQZEzKASCA5OUVAA5gXaprQtJR7ABBTullm8mckJc9lJUTlSFFmDHvAAFnUFPRIzSeDmP9lSWSnvZiWq1/G/a3ApBUdAB0dHR0AHR0dHQAdHR0dAB//Z"/>
          <p:cNvSpPr>
            <a:spLocks noChangeAspect="1" noChangeArrowheads="1"/>
          </p:cNvSpPr>
          <p:nvPr/>
        </p:nvSpPr>
        <p:spPr bwMode="auto">
          <a:xfrm>
            <a:off x="155575" y="-1790700"/>
            <a:ext cx="2562225" cy="3743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0" name="AutoShape 6" descr="data:image/jpeg;base64,/9j/4AAQSkZJRgABAQAAAQABAAD/2wCEAAkGBxQTEhUTEhQWFhUXFxgaGBgYGRgZGxwYFxwdGBgfFx4YICggGBwlHxsXIjEhJSorLi4uFyAzODMtNygtLisBCgoKDg0OGhAQGywkHyQsLCwsLCwsLCwvLCwsLCwsLCwsLCwsLCwsLCwsLCwsLCwsLCwsLCwsLCwsLCwsLCwsLP/AABEIAQ8AugMBIgACEQEDEQH/xAAcAAABBQEBAQAAAAAAAAAAAAAEAgMFBgcAAQj/xABQEAABAgQEAgYGBQYLBgcBAAABAhEAAyExBBJBUWFxBQYiMoGRE6GxwdHwFDNCUuEjQ1Nic5IHJDRjcoKTo7LT8RUWorPD0kRkdIO0wvLi/8QAGQEAAwEBAQAAAAAAAAAAAAAAAAIDAQQF/8QAJREAAgIDAQABBAIDAAAAAAAAAAECEQMhMRJBBBMyYSJRcYHh/9oADAMBAAIRAxEAPwDYMbi8jUS2VSiVKKQAkpGiS/e9UAnp0by/3pn+VHvWQsgn9QjzmShFb66dZ52HxPo0TcqcoJSwJL3Ys484aMXJ0jG6LF/t9Ltml+cz/LhP+8KN5fnN/wAuM/V10xTOMQfBCVVoT9nT2G8er65YugGIILay0VtWoHG3nG/bZno0JXWCX95NtprPzEu0I/3hTuitvrvH81FDPXDFZXGIUTtkQ7bns7voIQeuGLIBE9ddpaG0uwLfPieGHov46wp3R/ff5Ud/vCndPlO/yooS+tmLZ/TL27iLvV2Hw1pC8L1pxZWCZkxSSlQAICAFJdQJKQ9WKda5bMXSf8FbNTsvf+8Cd0f3v+XHDrAjUo4fXf5cUyT09MmkCXi5kpbtlWQUvzuHYtQgseLeDrHi5ZCJkyZnFwUgnU6d4MLinFoSGRSZr0XQdPp3l+c33yoUOnk7y6frTB/04o8zrXigmk5b7+jTctumt4ZPXPFBz6fWjplj3P7Iv9ti+jQB06jVUr99f+XCZvWGUPzkq+q1D/6RRT11xYDmaH2yo9fZ+EIH8IGKDArQVGjZUh9XvTS/lCuNK2HovJ6yy9JmHs5ecocvzeseJ6zytZuG/tz/AJcUfCfwi4pSM5yF1UGQgZavUncDzj2f/CLi2dKZZ4Mfi20ZFelaByovaesck/nsN/bj3ohK+s8gU9PhH44lI/8ArGdr/hNxjF0ShsSlXqrX8Y8H8JGLZz6Ll6Mknl2q3FhDfbYekaMjrLILNOwxJ2xCD5UrcQ4esEr78o8p8r3qEZvL/hExbVEkv/NK9yvOkPp68TyHUjDlzT8irR/1ntw0MHhh6RoI6wytVS/7aR/3w7/tlGgflMke+ZGcHrrMYH0WFrZ5R5nUezbeFHrcSHVhsGpVS3o663cvtGeGb6RpMnpIK+wpnAJzSlMVFg+RZNzB0V0yEInfk0IRml4YkIASPr+F7xYoU0h+sSuw3AeubJHvjO/4R1Pi10tkD0+7T5eND6xDsprqin/vyfnxjMv4Sz/HJtrJsWsNdOPlFMXRZ8K4J+pVS3hQ14vzsIdRNKqDMphmAFT2XdgKln/WZ9KmI8HR3POh8fVfwj1XaSynbRiHzcDfUaxWSETJBM5OU1L0djZvFxUmjatSruIWCLuRoFtRizMbdrYbuaRA9JqxKgAVJVVnyoJoHYqZ6Dnu8MyJ+IluM8wmlFjOnyWCjzbSOX77WpKn/n/g6RcxIo5B4jNZwnXT1O9oddTJKO8CCKuOyXAPlb1RCYHHOACEE2KiC9WYEMSmjEgeRjuluk/RhKQlKiQWUzgZaKSHJOY1oW0e8a8kJo2MXYdipoQpKwewoPlfjUFqOk0cbJOlZpHSiJxEqd3FBOVQDFBUHzIJ7uhLlmalC1LwWOeUUlRK0qK0k6hQGYijJoPNSmsIX0NPJVlJr2hcfVrAy11Oc2JaqeMcLTi3Q7TTCulukjJWZExJdH2hQK+6oXGUhjqai8ByOscsAApVqKEE15hhU6euDOueGSRLI7akJMpThnZT9liKAFRDOaHQmKqZOajudgLnwpUgedI6oZnRWOBSjZZ8J0vKmkISsgmwUG0dyRQak2AEIxElMxeZjk0fY2etyA5NbbNEDgMGUKzGjpKUh/vuk1t3CTppFllzEhAKwaqJvdR7JSauQUpT+8eMLmnKVIjKKi6HcXlHo8rAehAPMzJiqeB9cCFRYMTWnj4t74d6U6YQMSuTUMmUlNAAwloVQ0Y14AmzxyJJyuQa+V2OvINWojrx6iiUunhCVJNRqGq/HxtWogedhyK+JqH8RrzYwQiWpRCUJJKiKNclhYmz/Ig0BIE1GdClS0oUWDpcqykP9pgaqZtH1hnNJ0YkRkvu2PgoB7bn3eMFZmS3bHiOOm3hqa6QzikJZ0hNycuUi5FTUbXbS8eKVT7D1o7PW5GmgtvWsbZtBOIW6W7X/DQ0BZgNOEKWtketinnto+rQzNoAMtNgoeFC1eLeMOTVEMAFjxfyHLh4xgGs4NeYyFanDYQ/3qT74s8VbokUw2/0TC6fziOFItMQZQhOsx7Kf6UoeeIkCMx/hB/lk98r5g1NMqTU+u48Y07rMkFKHLflsL68VIp42jMf4QcQBj5iSo5ixAYWbLQu55Cz1vFcX5Cz4VJCcwU7Al8pIN76W/GxjyQoB2Azc6tsd+XDwhyQTurMxo3A14cKiPcKqp7QBYiralneg5e/WshESWDOVJJAZRoRdwxS1NGB19Yjly1BPgxoangGfWwBFXDMAOw0ylFEhnLAMQz/ADuKtCcVNmNkRmK1lg3Gh405Fn0aOfNjjNbHj0RJkpWnMhSEjULUlDEa5ZhcG/ExGdM9GTUgqynKySD3klnssUVehFt7mDp3QqJdZ01Ip3Usomx0oAeBIzBxtEZh6FQluyg4JZLgEjtMd/D1COKvOkzojBXpnnR08Fn72azsp7Gwetqa/wDELjJZplLkWehawJctQUuLDQAxKIw8lSQAFFR2UhCAdO0qpBYjuau9QY5WDmEt6TLsFTEqIq5PcBDFxuDXiWT+TpklJfyTA048rQULCipIq4eoYAmujkcjcNAaUFPZdizsW4eylyO6bGDcQmSGzzZi2H2CBSpUAky24d8CoakchctJLGZ6MXUZdWNe1kIUBQgHY+EBmKcIqhnEHsy3ByklKg/ZcVZyWfKU3ANDe8S07H5lSkPlSmTJWtaR9pMpGZSRqaMA1yYawSZc1JAyLDWTVnowSaityAaqdtYYVLyoCElJSUmozDtdqjuQWGUhP2idYen0hOKlLXCv9LzjMmzJhoSp2Jdtk8WAA4tyiT6t9MsfQzC4+xU3GhP2nctyZrQP05Kup3DnUNVUzhfwehtSPegZbBc1synyoJZk6rmKzFqJ1sMxNwGtCVInkj8F/wARiRJQqTLJK1MFLAzEqqFpBbu6bKCCYjsPJUiUVMfyqySWF0OAkcHUTs7WYQNgUA9pUxLDgXbVgRZrliSxADkvK41WYAAkpS+VmTdqtpZheiRaExxbnbJNgzFgGPJqeAoTrva8NYtGUOCAHculq73FPl6x70ljEykArUpiCQHqa6Wc835wjCY1UxAWXAL0YEApJFCGe2tb1jqoWzya1GyN5a1LUb4m8KWm1A+wLPo+leLeMe4twaEDiU+vT32FYbmEPcamtHanBx+FdwDYuiEsjDaH6Lhg39dDxZYrPRf1WG/9Phv+ZLizRBlCE6yWR+2wn/y5MZF/CNIE3GYgMSpKyx0DAXvSl9G5g651gS5SG/O4T1YlB90ZH1wOXH4js3mq1/13Om8Ww/kJPhTZQWktmVmADAlWYaFmPgGuC+0LxM1eqlkhz3jo5NyNn8Du0WGTLQRlMtyd7sPMjzj2dgkjvSl5C7Fy25rb1+yMyQ/thGRW5HSKwoUKjmAADlRLhklu0rZqvzvaMNOXJl9tIE5ZCSAyiBs1q7C+X7oJhHRmHlEqmS5YHo00JLh1BTipoMoW72vqIGxOPQD6RKs66hKsqsqSaOB+cO1ADl8DyzbryisU3waxaMuZc4hRqRLzFiWpmNzxOwNgA4eAlsFTV1JoaBwdgLZdtKEbxL9A9CKxMxRU7JVVaqk/0c3NiCCBtFg6c6rgtKw0slSKKmqJzVTRIUvSoLClABakW0kdMUsa5bKjgUTcQskUSO9MKQTUhPZu6lGgAcklhUkwP03hFqJS60ywwylKs6wCSpS8o8crMHTQF41roTqoiTLlpoSly9e8aONzevGgDxNJwEtCSEpBv4/NIRTa2Ct/kYR0ZhpQlmYsH0SSQBYKUw4gqUQbA6B2TUMYvp9SVDKEgDuhklnL6JHDT3xaek+pmMxE9a5klMtLkISJiClIKs1GYuVVJybR5guofoyDNS51ykEHgO0KW4sdbRX1HrJfyK2md6YZlJHZbtN2nJp2hV9SAwtD8zFzEu/5Srkk/lKsOysUUdGUGo1YK6ekKlKCRLSmXRsqsxerklkl2IDMwfhSFVMKiS2bnXzyto9BptVmSvaGdVvo7j1iYgkEKc97KAxJUQFAd1VWGndaogPo/E5JYQuiVOo0ckP2WfR0qLUcgXyiJGbg1pQha1ZVkOB3guWr74AbKoaHd2H2gschDBUsEy6pLu6HJIBN27TZgBsa0h4v4EkrHuiukyqckKCQlQZnItV1E3qkUs5FKRL43pKmSWE2qsFw4LMLO2pJIFOLVKQ7uKdoHtZtGawq252prBaZ4KbEJpV6qLGii/ZJdX7x0JEdMNR0Qkti1hUxZDfaqftEXA9dQzaHLFwweEUiWgdtwHU2pNTc78S28R3QPRzBK1IBtkFQza1behNamgekzMl17p3cEuw1LeuphxTsQh2bM9xp63A43POAVze0CVDmQGprRg1TV+Dwep3FFjlXXxPB3OjEQxiUkLBzKd9nrx//AFpfSMA1PolX5LCavh8PXlNlcOMWyKj0R9XgmP8A4aT4tOkfH1xboi+lERHTKXUn9rhf+cT7oyXrrhc2OnuK+kOujBt+Gm16xrnS3eT+0w3/ADFRlfW+S+NnlgRnVQ2NgdRxs3Mw+J0xZcIeRLNFIQVLozEMBWpJoBx4OIR0tKmqSVzZxAI3DHepNaPoNeMGmYokIJOX7oOUeIQ2Z9XHnEF1hxWV0ICUmwagALO+wqkeJLRLJCbdy0Ca4iInYxCTkQSo1JJdkqYVrc2r7bRxWWBqC4Sz1zNlDUu4Px3Y6GwBmKArWpfRIuVbWbx2rB8lPalEmipqDUb6b7D5ELPSSR2/TLU3+jUuq6JeHlJSpSQQA5NKtpFilYxC6oWlbbEHzaKPMw4UWbMdmBNLEmwFdYh+kMEpBC5S1CYGqFuNKEpJDUs7cLRyeWx9GsCdt8eb8YV6Rw8Vzq50kqYgZwyrKHH5BgXrn0oqVLZB7Rdq+x+WlvGFjd0K+WWbHY+TKSVTZiEcyBu+vPzivY3pnDTO5PlnkpL15nV/msUboro/06yVhU5VyolgNXOx53aD8VhpMskEIDnK4yltat3S++gEPOD4bBLrBeuHZTQODZgW1oeHrLk3EV/o7AZwV1cvQ3tUnzv8YP6XwqUJAQSxcsVWFDR7As7XtWkd0bK/JKIJ7wA4Ol3e3ybWFFaiQnVlgm4f02HnJALpBmJALUTQpTuQlJSGdqeOeYmd2i1lfrZgR3qvQjtO7Vd940GdhjKwk6ZnKVJwqzTVa5akmuhdQ/dfaM6wOH9KtibVLgbVrqae2jxSNUxbOwWHBUkAslW9SCC7E2NqWcGLYiTh8NKC1ZRW/eUVF6Jd7+HKIaf0aUiXMA/JrLdgVBPcVW70uz5YlJHR6MRKBWoKJsapIAKgGAfLoW3JvHRilaJTBsT1lzkejQhLNVbvvYGmmvk0ef7dWT3UUegJDsPvEmo4vc+Pk3q+tIyhSVp51D3BBtXNs7ndoET0ZOcBKEgh2KlA7n7D1qA3CKiE7K6fkllLzJrupVrsQ5eu+ukGInomgKQVKG4LkEXB1B5nyEBYLoJIUDNSFsWAASEgi7JGZ7C5NjTaWEsBgAocARtwevDbZoxgaP0VUYF9cKD5TsKeO+5i3xVuixTBX/k2t6TcNe9fOLTEX0oQ/Sv1if6eG/xzD7ozbrgQnFz7d5RuNanbgOG8aV0p9agfzmH9Sph90Zd18V/HZ1E31e7NVvnlFMStiz4RoA/UHB/gB7POKr0qc01SbAUVlBpV/KiRYUflFkSaAgI13rvqzefOGUYABXpVAObJegGhJo+jNSgqTDZI3X6FiD4DDeilqKkjMQqijVKakJ1rqRvyBiPky80zDoBvNRZRPJjrR/JjURNY1XYNEWNidjYU9leMR3RoPpMMCfzr1Ghd+DEi244NHNmO/wCm/CX+jSMJ0Ql5mcJWCCEAilQzqBoqrsX18TVsF1KMuauZMISFBRCUKB7ZFAyQwQCSS5+ykRoGEIWkeDe2nzpBYkJu0calIaUEmRXQ3RRlFOcgrIGbK7OLM9r+yK11/kFU1CE3+J040MX3DoGZ+EVjp6uL3YJceL1PkYF+VmPaC+gMCiSlCQPySQcyVg5lLLVWdeUUXrR1YH0pU0GUhCqfkyEpu7hCe1mILEMxJZ7RqshYUmora/sPyYDxeDQaqG5vW3rvvD+66Z5vhlEnq5MVI9IFPLJZKSKsDuS3KGuiUlK1S8pV2SRoewHYglrkfJjRelwnJ3QGDDhUEgBrOE6V40BzfG4oysQlTksa1dx3VC9XTpW78yEnOxZ4/IV/CHjlIkokJIBmELmACrAMkF7BTAt/N1vFd6vnKiaR2Sxq4Hca373q4GDet81EybNWmqWSAbgJyJCQHt2QHtfSoiP6vYpTrQNQDdm+9arVdm0EViqgRa0WXptLYEkFlS1jLRqpWkjZ7N5cxUpjCaqYkdhXbYFikFlU1YEnSwNdYsXWnEAYaXKAOaaQpmshAzDmXYeHKGZ3RqV4eVNSp1JQAoD7QA7TFqkdp7ngCwjowcJMfwHSnpUplqKcwNFZWChzs9/xiT9CnMlJCHADvVqWYi/h4RRJOIYgDQukhtK3ckh9HNzepF1lY1JSlScuVQcAjKWI1dg/zWKmBr9rui7d7/Wny0eeldTZTf7xLlvH2eURuInkHup4Bz4XZ/LwMNKJUoMkmwYmjsDY/wDbsWgYG1dEqdGCNf5Mb/tMNeLRFU6B+pwP/pvZMw8WyIvo5E9IfWo/pyfbNPzzjIevy/47N7tVEV4Gjvy/CNg6RH5SX+0leoTYx3r4Xx01iGC1Bmc3J9r7RTD0SfCPSoskum+2odgdS3PyhzETAwIy+x/xpx5wMtZCalJ8LWpw8W5Q4qa6cxUg2FtavXy18NnYIRjpoUimVqsRrWuz1prXWIiXNyrlnRCk0c3rWtvteuJTGLIAco9zjjrzc+ERKqAgaA+JDOQNtuEQzLR1/TP8l+jX+jsWCE103+fnyB83FhwHuwvvb54eVM6CxWaWkh35m3z7ODCQyLmzUpCihIqSGcnkXHm+mlI4Pk6JLVlxwyCFE+Hv98UvpdKvpkw/dI40IGnnFjxOJVhpalqCpqQHcBObxAbzAjIunulcWvEqWlCkOXyqAc8eAjUnJkm0jVcBjAoOkhgasXY0cUvUH30Bj3FY5gzt5bD1DceAJijdU5s+XnM4UWXJuAePBmGuukWHFznsz7+LCo1pfwG8ZPToeG1YF0l0gQ/B+FaAcvdXZUZ/0tMzLJ5ke0ctTz5vFj6emE9mvDy3bbyGv2orOKL2HEVrxsXbXzd7xXEq2TybBsU+TV32OxrV7cK8awD0ek+mSlwnOMj1+1QO1WcJ8vEyGLSGQN3Z7sP6oe53vEROo5TcM52OhFKaNZ9KXuiXwTnWWdmntlIKUISNTUBR1vmKrb+Ed0fj1IIyGpIzpqQzsVVseNq10aNnYv05RnNSEoJpXKnKCeJOanPekj0r0ZlOZD3exoQa5hWhdx40Gt8SpEZBvTfRkqYy5aiH7WySohrWFBUgnjAPRGKWCqSopGWoNDQ6guHGrvrU6QX0XMBRlKu0CWDP2XoxZz5vSgEPzFusKSQVAEO3wfXi9b6Q4o6lA7ysrHQ0ccbCrD4mOmXsljQDNlDGrPTm1r0MNoxD1CksHq3rpw/W1vCE10QBu9b7hhWzv4xgG29XktIwIACWwvdGjTMPQUFByEW2Kf1fQPo+BozYUhht6TD28ot8RfRyP6SHblftUeyZGPdbVvi51TSbMo1Xzq9Xh47bH0h35X7RP+GZGMdY8SfpWIqo/l5ulKKUKbmmgN4fH0WRFz5gysVeDV8vPQDnDa5tGf8A4XZ+VrcOULVOdLZlXpTl3XvzA0vDUwkhnVelK029dWF7nWhh5PmvXM51LWF66jk+tojZqGNw6g4LEMQQ7AX3Jqa+UiuaWZ1MzMRYU4OPFtKG0D4l1MRUhmrzFTXfy0jJx9Rophn4mmS/VTFMgoNxQjYUvTTlp4Ra8IJqiEycgVR1Lcgc2qXptd7VObYOcETEkWLA0N7WOtT4jjGk9DYhwC4INeHFvP2nn5uRU7O79HuL6WxuXsyZJCSykZ1FyDVlMG3FIiulUY2a00y5IS3cCqgXqSNfKJpHR0xbiWrKd9PMcvVAWP6JxcvvTPSCpZNCAzXudPxtGRaaMdIiurnSk4rEqbIKZawQC4ob9rnZ7xJrdLpPdDta1RrwLVbwckIwktqvV/F/ifdDXSE9jm/VFdHcbc6HTgXeE36ejY6RA9KLJVlpUbM+196lzQ8TeKnqB5WdzX3q7urX0pBnSWKzLIFTY/ZD103o/iYjBiEpzLJBbjueB3f5NOrGnRCXSN6UnPMCRRgdQK3ILF6DffSAJpAbiS+p/wBW23aHcxUpz3iz/D52hKu0X0sOQ4O4i/BEmyR6AkFSxmcBIcCwchtfE+GkWqcugBJbk3t+AiD6CUAhVXKiCz6UrepLH1Wg+aokWVw0HOtHtYeNY6IcIzVMFx8lJVmHZU7hruGAJGtNKbR7NxLmpJ4N6qgn2chonEr56X9z6eDc4EmzDurS405fhDtCjomOs1vwr431ax8oVKR2woKS29WB5gkUrrwcWhv0rEAk6GxJ+8A1ToWLcgI5a3VcPShFXpfvHlbw0UDdurw/i+BND/FTUVFZmHsdjzi3xUurj/RsC9/otWt38Pap98W6Iscj+kfrJP7VP+CbGCdY1lOLxSXU/wBJn8m9Kve4bnyjfOkPrJP7RP8AgmxgnXSWRjcUpvz02xe61HT2Hyh8XRZAsiayftVNBYA04Bz5w8VHdVanXewt5A61iOkPlsWfeml/xPhBbEJqF6VBoL97QnxJ4CsVZgtfdq/B2vTcUHEDxhqtnPj4itOeghwqcVzNzo/sfz5x6pHZ+1vw+eXnABG4uQz0o3JvukctX2eJboXppSUsXOV3S47wsa1ZiddKvSB5ySoXVwfn5sa6CAVoUhRUBUUbnQ8jQ8L2jmyRp74duOskaX5GiYPrIkAsRZwHZgPvbWjxPWdBCiVPuLWejXH4xQMPiJa6F0qB4gub38uHjHqsKGosWoMrX4g/L1jnliT4Z6kifxnWQZ1HNQ3N6j3Mzht96Q+O6ZKidbHtOTW9RTxs3qERghdSg/BgaVTrYUpwZxSOVOQNaM1fJyacaNGLFFGOTYopd6ktvQXpbnb2xH4/FBZCE2erF96XI28hvDmKxildlAYE3I3uAPLhaAJk0JDJGxrppXi8Vv8AoxR/sTM2DBySo7A0SPb5wnE0Abwtbe/uFo8KQK1GwrX8LecNqU5NHJPt9kMbvoT0ZMIWGDvRufsixzFsHI8t+JsfMxC9CykuVPUUaxD/AD7bxJzrHY8dvnfwrHRi4c+WrGcUovqATow9jD284ZmED73Oje5/m8KmNoPEF/Mj46wOsHiaWc6cvDXxihMXLWUqFVAlg44VsWpwZqQ76diQVEAD7Qem2U/Dw1gaYC7docjo3gPWfGFMS2V+buljtYGg2IpYwpp9A9XT/FsCHP8AJOI+3h70DeqLfFR6tVw3R+/0RN79/D3oPYIt0c7HI/pA/lJP7RP+CbGBdbSfpuKdI+vnajWYpjcs4baN86QH5SVwmI/wzRGB9cpY+m4i38onc39Ir47eMVxdFkRwQCKeNa+2nqh0rozEb1ve9fU/hACVEWAo2tvDS3DnDqqh/fzpqR6hDsxBGan4+/8AEwRLJGhbnABTSg+fn/SHQumvMH59sb00MmsLO2nP1D5qYbxqHl56DLQ0AJdg3ChJ048eTMZnBbn7/wAdIRiEkkgWKaBh8k2NNN4TI6iy2CN5Eroh5gBDKFfI0e/xG4h30CU0zLGt+LVGhprw0Lw9iZaSOA1rT4W9cL+huKTLm1DXyreOJOkenkgpPWwdUpFBnV487sz7/LOPNWlJOWmmYkE++tvk0fmSDlYKQSNknlceHlA8yUQfrA42te7uafOkNSOVxriB1qJapbYPY1qTzhkKJszP4fi7QctCNVFfFzammnL1QMZW9B87fPlBoFF/IhZq4Pifd7tmMMkgePKFu9E2/wBLfhwhgnQeOrDi1PVDok3sfwmLKCQKvzfw2uYkpWMCxUDxPxdvU8RiMOW4MS1wAL+zSPJssiz/ADsdeUNGbRkoXsmVIFC3kX5bn2coZUoFjl9b/EwBh57UsBYC1eB9kFzagKcMX+0LPTehLebNF4zTOeUGjlEPr5mugqDy1haQCQQ+xY5b8QRv97xhCJRejFm1f4/O0eyEGrCmldvG/jDMU+hurSWw3R4/8okf8eGi3xUOr4aR0cn/AMoniO/hdfHesW6Od9HI/H/WI/py/wDqRgnXemNxRZP18zxZZFmY86xvPSJ/KS/2kr/qRgvXGmLxL0fEz6/+6uj6mx15RTF0WXCAmJpQBtn5eD+BteHZZ0IHLa9tvLxhOQFNxW9KF25cN9I9TQab+3z9cPIEErQwt6/n3Rx5ev5+dIZOJ0YfLfNo5U0EUYnUbaVez+HjBdG9CCosGH+vy8eY/EJyZSGJ0oakatA6wSKlvAi4sSfwf2uol5Eu3aVbRn242+WJlPKi2PBJ7BpWIURUBWjEbX5nibQoIQS5cPsDZ2+FA8PTcID3GSod6nZNNdXvZzXh2WpUxlZFBnIoddBaiixodrcOd0+HSva1IYxE6VUBRJs1fLbxbSGgzgELNGFGD0Gv4X5Q3h5hRLmBN/SE0rQe2w4cCWgX0pJo7il/k6APwB3zakTlKw70mUDKAza8QTpagNOBEBzF1c8W1HhuPI23haZa5h7I5vxanmQT4HjDyMHU5mYcdRpetiL8NQ7JUZuQLMluQABVmFNaB30etasRXWH8Pg2WALuS4cgtZq0Ie3ECkSKZASaFNA5bSjuOPeItVrGygkdohn1y0rpTk9htd2UNjwx72NeipRqVdylTDO9/GvAvcQyrBvahq4YXFDTQ0NtucHyQwD0AdrHexS4sOPdFwSA5PBZgBS1Q2jBJewcNt2bpJhLKuBA/RwADdyz/ADcV+aP76MpvVgDfl5jjxDxIrQ5Yh96VpQvsQPtC/nCF4cq1ffjVgebuCrm4u+qRHJBIawksLDjQ0RpRiW+7QuzNs4DB+ZJJU2VOxPINQGzUow0oIsfVPosAZlJKpjMxdkM5ZaQcwNiQQbKg7rF1dSoqXKASX7UupFGeihlvvR2OrR1K104W02af0KCJOABH/hU70/KYX4xaoqfRoAl4BmAGGlhg7Vm4W3CkWyJPo6I/G/WI/pSm/vIw3riofSsRU0nztHA/KKdz7ieQjbuk1NMl/tJPrMyMQ64ucTiBX+UTrV/OL5tQ/q21h8fTHwrgmULHnS2jH8SeUJ9PQGnj4/NzHenYUe2z+va9yOVY8kIzKL0AZtQ73LOWHt5Q85UrNhFydDkqWF37I5besDixaFpw4Sl8oykmgLMbOkk1Bux9d4dTKUCNszA8BUgEUb2XtD6gotcDMSTa1Cey4vS1zsY45ZXI9LHgjHoLhQSSVWSGN3fSmnsNLUMLxJHZrsTa16Pe5+94B8q0yg3DvENbYUoCbabbQlWbMHu5cbqNQHszMXJO+7p8l+RCJcsfad6KVqa90ULuSwYkewnlYUqWxIayi/ByzUAAqTuN3EdQ1NWcgtR2qWJyhKbAWeliDDOIUCESagTElUw3IkglgNXWRU8YKIzlZHYrDOMz/WqUsUZkV9GVDcuTazXeC8VJCQAkNWj0NM2mjdnlxBgrCjMc5oonsgMSA4AyBuz3WBNrEMY9RLev9HuvQdgAEm1/A3hrCONMYQgCgcAGmYhI1FtGdPK1UmiEyAQNSsvRPEE3tRYpRrWYw8mlrpD0FXASbm1iOD1pCX7RDFhQuQNwKHgocK3ymmKRR464eqSQFE5h/VFgGNzXuEF9z+s4+Vr67jzrdhx0UriFLTUk0NX7w71COIbIR6rgO/Nl2Sl7szpUNhQaUR5j9SNszyMIlcGoDQk2rUE6MCXaqDZiUOolkqIFW0TqxZiObilQ4saF1AS7lL8CG2I7tqFgA1Qm3ZYpMrOGsLAkguAwcHShSpreYTMwWUqQAMOCHd3YJIIsTmpYCxOQ/aSWYuIt/Urqr6T+MzO4Kykkd5Qp6QvUaANcZVaOTuq/Vb0iguckZGICSKqq5zVqHAIGurgNF1xxyS1EU0HuNdAHU3wMWhGtnDlyetIq8vAJOeezVUEkAgqCXFR9oPSv3i1496USELEuoLB+0wYDd9qGhLRN4TCqOUFOSXLZk/eW+Yhhok+JINbxHdMSM8yYugCQlIUa9rMnQMCwC6cBo5FvVs5qLImv0Z7+hlak/nZGpAJtcjyiwxDhDKl7CXKH96j4RMRIch+lfrEftJH+KbGL9c538axFFFp83WnfUCwPuAvcxtHSqfyiP2mH/wAcyMW61pbGYoEFvTzTf9c2BPHYmtxD4+mMrRS9AFZiRzc0A9m0WLCdAkIST3ygsC7kvdtABQG52Av70N0WrN6RWZkjsprUmgpQVfgGNbgxZcDhypypiqoUbjM4oHsA3qO0UlTMUnF2iookKBKGCVgWNw9Mwbv02BooWtHk2WQ7izBi1BYJLirOSefCNFxXRMtackxIU1QQ6Sk7hQ7SDUlwQwGsQkzq0sgKlTEkOwTMTXKKNnlswBDW/Dllg+YnbD6t1UipJTYk7lzVynU3oB7HjlSyHNaDcAualyTQm5IHZFftEROzugp6XCpJJSA+RQmC3ZorKaGgDWOsR2JwqUHLMTMBsEGWsE21KSku7Htah2ZhPxNfBVZ4S+QKZORKQFTA70loDgraop9mWPfs0DypClJ9JMquY5LUAQHygaB1AADUJ/WhJwi1LK1hipSUggvlGbIkDftPzKDEquUagACmUBnITRADPSm9ySL5XymuhFqT0BmhNRem1yLd6ZY3uzFiI8UtgndgQ7M7MKNTuEOb906QQZLuQ+pLMo1Crq1fhUgbgwmZLcUZzYAvUhQDnfc/aBcB4EWYMokhjawfsj7SQRcjStw7GhgVI/KGzBj2U6jKXrQetrG8SsvCG7UzPmuC6jYminCjvm5iPMNh0rokrmu1JbzTQFCn9GlTs4qaEULERqiLLKlVkfLkHNsHaieJRQXGg8hdok8NhMzOxdr0NfBj2q7dp6BSmn+hep8+ayikoC7FSstGAdhmP2WZQFuDi49D9T5aSDNWZl1NZLO4fU1rUtU0qYZY2yU/qUtIonQ/VybPUPRJpfMrtIFXubkHMCGJ7Vbqe4dHdS5cgIWvtKFh9kaAtvUjN+uTRy906PlAJoAAe6AAGSKC3n4wNPUVrYWFOPHXw8QdIrGNHHPK5DWGkgJp62tUnz+MFGSCQkig7RJ30Hr5Q5KlueA/0HzwHF/ZoNgKn5rGtk0ICcxc/PzfwiB6SlAlCLDMVq3yp35qL2vpeJ02Z6CqlGx35D3ecRi5YKi1iXUeADADbbzNyMwjQxa6o3yyPXOTE1EFOH5RP7PDf88fCJ2MAjOke+n+nI/xrjHutGDzdJzwQMvpFKUxLlJa9teyO81LWGv9LLZSf6eG9c0p98UHpToz+O4pRIDzAS2oAJSDS7qBpoPCGiYzyTLACRZwBTap8ALeUS2DwiQGsBU0cttxNHrtEd0eMyioiug9reJ9UTiCGqzKvsEC7kaUDkbgC5h2xRqaglJSLqLbgFVS51YbFr7wdLkpHJI9lP8AuHhCJCGU5ukEtq54WSwBpoOEKU7OzvU7ltHNHtT2QpoiTJdn0OY6uo24Up6obn4IKV6TLmyElL/qBg2lTlPhBMkm5Li78bPWm+8SGGGh+bqPvjboCny+gUAeiUMwQk5tQVMynGvaMwtxOwhE7qjK+yuYlhQBWcAGlAt9xa/ZNIsmAl5kkkGqi+hookne/iKHeHVy6jcl9NHGltTTc7xjY0W1wq6OoaZhA9PND1LJkbBzWVy5ukwdJ6iSkpJM2aoOQH9El9yoplgk2F9HMWzBS2SVaqtysPM1h5ctyB9kX+ePxhKQ33Jf2VzCdUsMgJKpXpFElQM0maXIYE+kJajk+MTKcMkMhAAFqACgv7Q3OCEdpRXoAw959keSSySvffbTwjRbPEI7VLAMOHlagEJUeyo3KqDlbyv50vHoLD+qVG2tvU8LKe6NiPO/ujTDsUvIinAD2ecD4Qdkq+9Qch8k8mhHSqqoSHc/gKnxbxfSDxLsNAIywPJYYNqb+PwHshuYc1Bb5+fwh9Y+fnwjmyh4U0Em4cUB7oq13MDK4Bhtv8IImBzXy2Hz80ozOUAPGnE8dtK8Y0DlfWj9nhv+aT7omYhPziN/R4b/ABrMTcAEN033kn9fC/8AyUD3+uKx1gSDPnVZjqKOw8zFo6wKYIP87hh54qSPfFd6WkPNnmrlZuBalifdXkI1GMAwcoIQTwq9D4/cS/iXibQKBIuzMKc2+6w8gdzEWZbZQ/2g+njw/pFzsDEnLSymv6uT62el61rDsUfTLoWsTxApRmubeuEYibpb5o70GpYP3TxglDtW9PnhyFT4wOUuTQX8tNLa0FS5qKwpovDKLkHcfi9+MSKe4on7qvX64AwqKi2p08fLy9kSMyW0tTXYeo8IGagSWGQONfE9r2/G4ILsmW5HgPD556R6ZNuDN4Nt4er9WC8PIZj81hWwCB8+wQifQHj7Bp5+2HePzT/WGplWHyw/GMNE1CG1PvhOIAYJ5D3ex/KHiK8oZX30+L8gP/6gsBBUCsjiB+7U+FT83cmK7SR+s/lT3/NoZwdcpOrq8/8A9R7PpMSdkqPz5xoDMztTkDQNpqAVD5+MSJo5gHAjMta9uyObB/YB5wafUIwDk7mGCoqL6aD3mFFRVaifbHpEADE1WiRmPq8T8IFmpZyrtHR9DbkP9YMUsC3ugeYh6n5+feY0DwfXgbS8Mf8Ainf9vqiZiDSv+Nt/NYby/jbeyJyACF6xIKsoSMyhkmBIKQVehnyZhAzkJdkm5A4wHiUCYvOcLigVXaZhAKBqj03AWixrlg3APMA+2EHCS/uI/dT8IAK6nCijYXFhrdvC+6bfjeHvo2v0fFWpXD05dukTf0SX+jR+6n4Rxwcv9Gj91PwjbAiUSv5jFf3NN2ZUcZY/QYkW0lU5Mqlokz0dJ/RS/wBxPwj0dHyf0Uv9xPwjAI6WkfocQLaS+I329XjBAnt+an/uo+MFfQZX6OXS3YT8IR6OTTsy2JYUTU7Dc0NIABFT/wCZxB/qoPv+fOFIx5/QYnxQn4wb9Dl/o0fup+EefQpf6NH7qfhAAFO6R09DieaZafeYaPSOvocX/ZJiT+hy/wBGj91Pwjw4OUKmXL/dT8IAI3/av8xi/wCyTDaukAfzGLsR9Ul2N/dEqnByiHEuWQbEJT6qQn0Eh2yyn2ZD+UZQACOkgCGkYugb6ofHhHqukQanD4r+zHxg9EuSaJEs8gk08IWiRLIcJQQdQEt6o0CPw+KCQyZGJqomqNT42h76a/5mf+4PjBYwqPuI/dHwjl4VBuhB5pB90AAKukDVsPiT/VljydY+TCPpiiw+jYmvCVTn24NPR0n9FL/cT8I7/Zsm/opf7ifhABGHEKLn6NiwzUaRXk6/bC/TqBI+jYq22Hry7d+dIkP9mya/kZdb9hNedIV9AlV/JS637CfhABB4UTFYv0qpMyUgpkS0iYZZJMtOLUpvRrUw/KIuYskMowksEEIQCLEJAO12h6ADo6OjoAOjo6OgA6Ojo6AAXGnuitXPdUoU0OXm9aUgaashaMwWahwB2QLhylJcjK7AirC1pOOgAjxjyWV6JdnchiMxAAZnfgPunTKVenHKf6tTORYuALk+wJDnWmh8dAAFh8SZh7qkhJq7h6AgvreweurMSL0lOUSpwfRy2JAJDlgQSpqJDigq4JcMHl4AOEVMW81soJyoBLHYrs++UuHrAAo4pK5OdIXlUGBSO0AqgUBwBzcGNHDQgkpQO9lBFEoKQdgAO0lL335FokIRNlhQY2N/hygAh53SMxWUmWchZshUrMp2LqCaIDhi3aqRQDMRN6UKCQZEzKASCA5OUVAA5gXaprQtJR7ABBTullm8mckJc9lJUTlSFFmDHvAAFnUFPRIzSeDmP9lSWSnvZiWq1/G/a3ApBUdAB0dHR0AHR0dHQAdHR0dAB//Z"/>
          <p:cNvSpPr>
            <a:spLocks noChangeAspect="1" noChangeArrowheads="1"/>
          </p:cNvSpPr>
          <p:nvPr/>
        </p:nvSpPr>
        <p:spPr bwMode="auto">
          <a:xfrm>
            <a:off x="155575" y="-1790700"/>
            <a:ext cx="2562225" cy="3743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32" name="Picture 8" descr="http://images.wisegeek.com/petrarch.jpg"/>
          <p:cNvPicPr>
            <a:picLocks noChangeAspect="1" noChangeArrowheads="1"/>
          </p:cNvPicPr>
          <p:nvPr/>
        </p:nvPicPr>
        <p:blipFill>
          <a:blip r:embed="rId2" cstate="print"/>
          <a:srcRect/>
          <a:stretch>
            <a:fillRect/>
          </a:stretch>
        </p:blipFill>
        <p:spPr bwMode="auto">
          <a:xfrm>
            <a:off x="1151319" y="3219450"/>
            <a:ext cx="2835687" cy="3429000"/>
          </a:xfrm>
          <a:prstGeom prst="rect">
            <a:avLst/>
          </a:prstGeom>
          <a:noFill/>
        </p:spPr>
      </p:pic>
      <p:pic>
        <p:nvPicPr>
          <p:cNvPr id="1034" name="Picture 10" descr="http://www.historytoday.com/sites/default/files/machiavelli_0.jpg"/>
          <p:cNvPicPr>
            <a:picLocks noChangeAspect="1" noChangeArrowheads="1"/>
          </p:cNvPicPr>
          <p:nvPr/>
        </p:nvPicPr>
        <p:blipFill>
          <a:blip r:embed="rId3" cstate="print"/>
          <a:srcRect/>
          <a:stretch>
            <a:fillRect/>
          </a:stretch>
        </p:blipFill>
        <p:spPr bwMode="auto">
          <a:xfrm>
            <a:off x="8684418" y="3095625"/>
            <a:ext cx="2857500" cy="3676651"/>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p:cNvSpPr>
            <a:spLocks noGrp="1" noChangeArrowheads="1"/>
          </p:cNvSpPr>
          <p:nvPr>
            <p:ph type="title"/>
          </p:nvPr>
        </p:nvSpPr>
        <p:spPr>
          <a:xfrm>
            <a:off x="1370012" y="0"/>
            <a:ext cx="10157354" cy="939800"/>
          </a:xfrm>
        </p:spPr>
        <p:txBody>
          <a:bodyPr lIns="0" tIns="0" rIns="0" bIns="0"/>
          <a:lstStyle/>
          <a:p>
            <a:pPr algn="ctr" eaLnBrk="1" hangingPunct="1">
              <a:lnSpc>
                <a:spcPct val="95000"/>
              </a:lnSpc>
            </a:pPr>
            <a:r>
              <a:rPr lang="en-US" dirty="0">
                <a:solidFill>
                  <a:srgbClr val="002060"/>
                </a:solidFill>
              </a:rPr>
              <a:t>The Glorious Revolution</a:t>
            </a:r>
          </a:p>
        </p:txBody>
      </p:sp>
      <p:sp>
        <p:nvSpPr>
          <p:cNvPr id="31747" name="Text Box 4"/>
          <p:cNvSpPr txBox="1">
            <a:spLocks noChangeArrowheads="1"/>
          </p:cNvSpPr>
          <p:nvPr/>
        </p:nvSpPr>
        <p:spPr bwMode="auto">
          <a:xfrm>
            <a:off x="257109" y="1264445"/>
            <a:ext cx="11573670" cy="4847748"/>
          </a:xfrm>
          <a:prstGeom prst="rect">
            <a:avLst/>
          </a:prstGeom>
          <a:noFill/>
          <a:ln w="9525">
            <a:noFill/>
            <a:miter lim="800000"/>
            <a:headEnd/>
            <a:tailEnd/>
          </a:ln>
        </p:spPr>
        <p:txBody>
          <a:bodyPr lIns="0" tIns="0" rIns="0" bIns="0">
            <a:spAutoFit/>
          </a:bodyPr>
          <a:lstStyle/>
          <a:p>
            <a:pPr lvl="1" indent="-342900">
              <a:lnSpc>
                <a:spcPct val="95000"/>
              </a:lnSpc>
              <a:buClr>
                <a:srgbClr val="000000"/>
              </a:buClr>
              <a:buSzPct val="100000"/>
              <a:buFontTx/>
              <a:buChar char="•"/>
            </a:pPr>
            <a:r>
              <a:rPr lang="en-US" sz="2700" dirty="0">
                <a:solidFill>
                  <a:srgbClr val="002060"/>
                </a:solidFill>
                <a:latin typeface="+mj-lt"/>
              </a:rPr>
              <a:t>The Glorious Revolution was without bloodshed.</a:t>
            </a:r>
            <a:endParaRPr lang="en-US" dirty="0">
              <a:solidFill>
                <a:srgbClr val="002060"/>
              </a:solidFill>
              <a:latin typeface="+mj-lt"/>
            </a:endParaRPr>
          </a:p>
          <a:p>
            <a:pPr>
              <a:lnSpc>
                <a:spcPct val="95000"/>
              </a:lnSpc>
            </a:pPr>
            <a:endParaRPr lang="en-US" sz="2700" dirty="0">
              <a:solidFill>
                <a:srgbClr val="002060"/>
              </a:solidFill>
              <a:latin typeface="+mj-lt"/>
            </a:endParaRPr>
          </a:p>
          <a:p>
            <a:pPr lvl="1" indent="-342900">
              <a:lnSpc>
                <a:spcPct val="95000"/>
              </a:lnSpc>
              <a:buClr>
                <a:srgbClr val="000000"/>
              </a:buClr>
              <a:buSzPct val="100000"/>
              <a:buFontTx/>
              <a:buChar char="•"/>
            </a:pPr>
            <a:r>
              <a:rPr lang="en-US" sz="2700" dirty="0">
                <a:solidFill>
                  <a:srgbClr val="002060"/>
                </a:solidFill>
                <a:latin typeface="+mj-lt"/>
              </a:rPr>
              <a:t>The people of England sent an invitation to William and Mary to come over with an army "to save the Protestant religion and the constitutional liberties of England.”</a:t>
            </a:r>
            <a:endParaRPr lang="en-US" dirty="0">
              <a:solidFill>
                <a:srgbClr val="002060"/>
              </a:solidFill>
              <a:latin typeface="+mj-lt"/>
            </a:endParaRPr>
          </a:p>
          <a:p>
            <a:pPr>
              <a:lnSpc>
                <a:spcPct val="95000"/>
              </a:lnSpc>
            </a:pPr>
            <a:endParaRPr lang="en-US" sz="2700" dirty="0">
              <a:solidFill>
                <a:srgbClr val="002060"/>
              </a:solidFill>
              <a:latin typeface="+mj-lt"/>
            </a:endParaRPr>
          </a:p>
          <a:p>
            <a:pPr lvl="1" indent="-342900">
              <a:lnSpc>
                <a:spcPct val="95000"/>
              </a:lnSpc>
              <a:buClr>
                <a:srgbClr val="000000"/>
              </a:buClr>
              <a:buSzPct val="100000"/>
              <a:buFontTx/>
              <a:buChar char="•"/>
            </a:pPr>
            <a:r>
              <a:rPr lang="en-US" sz="2700" dirty="0">
                <a:solidFill>
                  <a:srgbClr val="002060"/>
                </a:solidFill>
                <a:latin typeface="+mj-lt"/>
              </a:rPr>
              <a:t>The Glorious Revolution established the victory of Parliament over the King.  Various contested issues of power were resolved in favor of Parliament.  Parliament had to be convened regularly.  All new taxes had to be approved by Parliament.  The king and his family had to belong to the Anglican religion.  New political arrangements were made with Scotland.</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blinds(horizontal)">
                                      <p:cBhvr>
                                        <p:cTn id="7" dur="500"/>
                                        <p:tgtEl>
                                          <p:spTgt spid="317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1747">
                                            <p:txEl>
                                              <p:pRg st="2" end="2"/>
                                            </p:txEl>
                                          </p:spTgt>
                                        </p:tgtEl>
                                        <p:attrNameLst>
                                          <p:attrName>style.visibility</p:attrName>
                                        </p:attrNameLst>
                                      </p:cBhvr>
                                      <p:to>
                                        <p:strVal val="visible"/>
                                      </p:to>
                                    </p:set>
                                    <p:animEffect transition="in" filter="blinds(horizontal)">
                                      <p:cBhvr>
                                        <p:cTn id="12" dur="500"/>
                                        <p:tgtEl>
                                          <p:spTgt spid="3174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1747">
                                            <p:txEl>
                                              <p:pRg st="4" end="4"/>
                                            </p:txEl>
                                          </p:spTgt>
                                        </p:tgtEl>
                                        <p:attrNameLst>
                                          <p:attrName>style.visibility</p:attrName>
                                        </p:attrNameLst>
                                      </p:cBhvr>
                                      <p:to>
                                        <p:strVal val="visible"/>
                                      </p:to>
                                    </p:set>
                                    <p:animEffect transition="in" filter="blinds(horizontal)">
                                      <p:cBhvr>
                                        <p:cTn id="17" dur="500"/>
                                        <p:tgtEl>
                                          <p:spTgt spid="317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2"/>
          <p:cNvSpPr>
            <a:spLocks noGrp="1"/>
          </p:cNvSpPr>
          <p:nvPr>
            <p:ph type="title"/>
          </p:nvPr>
        </p:nvSpPr>
        <p:spPr/>
        <p:txBody>
          <a:bodyPr/>
          <a:lstStyle/>
          <a:p>
            <a:pPr algn="ctr"/>
            <a:r>
              <a:rPr lang="en-US" dirty="0"/>
              <a:t>Toleration Act of 1689</a:t>
            </a:r>
          </a:p>
        </p:txBody>
      </p:sp>
      <p:sp>
        <p:nvSpPr>
          <p:cNvPr id="31747" name="Content Placeholder 3"/>
          <p:cNvSpPr>
            <a:spLocks noGrp="1"/>
          </p:cNvSpPr>
          <p:nvPr>
            <p:ph sz="quarter" idx="1"/>
          </p:nvPr>
        </p:nvSpPr>
        <p:spPr>
          <a:xfrm>
            <a:off x="609441" y="1600200"/>
            <a:ext cx="10969943" cy="4556284"/>
          </a:xfrm>
        </p:spPr>
        <p:txBody>
          <a:bodyPr/>
          <a:lstStyle/>
          <a:p>
            <a:pPr>
              <a:buFont typeface="Wingdings" pitchFamily="2" charset="2"/>
              <a:buChar char="§"/>
            </a:pPr>
            <a:r>
              <a:rPr lang="en-US" sz="2800" b="1" dirty="0">
                <a:solidFill>
                  <a:srgbClr val="002060"/>
                </a:solidFill>
              </a:rPr>
              <a:t>Toleration Act</a:t>
            </a:r>
            <a:r>
              <a:rPr lang="en-US" sz="2800" dirty="0">
                <a:solidFill>
                  <a:srgbClr val="002060"/>
                </a:solidFill>
              </a:rPr>
              <a:t>, (May 24, 1689), act of Parliament granting freedom of worship to Nonconformists (i.e., dissenting Protestants such as Baptists and Congregationalists). It was one of a series of measures that firmly established the Glorious Revolution (1688–89) in England.</a:t>
            </a:r>
          </a:p>
          <a:p>
            <a:pPr>
              <a:buFont typeface="Wingdings" pitchFamily="2" charset="2"/>
              <a:buChar char="§"/>
            </a:pPr>
            <a:endParaRPr lang="en-US" sz="2800" dirty="0">
              <a:solidFill>
                <a:srgbClr val="002060"/>
              </a:solidFill>
            </a:endParaRPr>
          </a:p>
          <a:p>
            <a:pPr>
              <a:buFont typeface="Wingdings" pitchFamily="2" charset="2"/>
              <a:buChar char="§"/>
            </a:pPr>
            <a:r>
              <a:rPr lang="en-US" sz="2800" dirty="0">
                <a:solidFill>
                  <a:srgbClr val="002060"/>
                </a:solidFill>
              </a:rPr>
              <a:t>The act did not apply to Catholics.</a:t>
            </a:r>
          </a:p>
          <a:p>
            <a:pPr>
              <a:buFont typeface="Wingdings 3" pitchFamily="18" charset="2"/>
              <a:buNone/>
            </a:pPr>
            <a:endParaRPr lang="en-US" dirty="0"/>
          </a:p>
          <a:p>
            <a:pPr>
              <a:buFont typeface="Wingdings 3" pitchFamily="18" charset="2"/>
              <a:buNone/>
            </a:pPr>
            <a:endParaRPr lang="en-US" dirty="0"/>
          </a:p>
          <a:p>
            <a:endParaRPr lang="en-US" dirty="0"/>
          </a:p>
        </p:txBody>
      </p:sp>
    </p:spTree>
  </p:cSld>
  <p:clrMapOvr>
    <a:masterClrMapping/>
  </p:clrMapOvr>
  <p:transition spd="med">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Grp="1" noChangeArrowheads="1"/>
          </p:cNvSpPr>
          <p:nvPr>
            <p:ph type="title"/>
          </p:nvPr>
        </p:nvSpPr>
        <p:spPr>
          <a:xfrm>
            <a:off x="1065212" y="152400"/>
            <a:ext cx="10157354" cy="1016000"/>
          </a:xfrm>
        </p:spPr>
        <p:txBody>
          <a:bodyPr lIns="0" tIns="0" rIns="0" bIns="0"/>
          <a:lstStyle/>
          <a:p>
            <a:pPr algn="ctr" eaLnBrk="1" hangingPunct="1">
              <a:lnSpc>
                <a:spcPct val="95000"/>
              </a:lnSpc>
            </a:pPr>
            <a:r>
              <a:rPr lang="en-US" dirty="0">
                <a:solidFill>
                  <a:srgbClr val="464653"/>
                </a:solidFill>
              </a:rPr>
              <a:t>Aftermath of the Revolution</a:t>
            </a:r>
          </a:p>
        </p:txBody>
      </p:sp>
      <p:sp>
        <p:nvSpPr>
          <p:cNvPr id="32771" name="Text Box 4"/>
          <p:cNvSpPr txBox="1">
            <a:spLocks noChangeArrowheads="1"/>
          </p:cNvSpPr>
          <p:nvPr/>
        </p:nvSpPr>
        <p:spPr bwMode="auto">
          <a:xfrm>
            <a:off x="0" y="1447800"/>
            <a:ext cx="11945049" cy="3391698"/>
          </a:xfrm>
          <a:prstGeom prst="rect">
            <a:avLst/>
          </a:prstGeom>
          <a:noFill/>
          <a:ln w="9525">
            <a:noFill/>
            <a:miter lim="800000"/>
            <a:headEnd/>
            <a:tailEnd/>
          </a:ln>
        </p:spPr>
        <p:txBody>
          <a:bodyPr wrap="square" lIns="0" tIns="0" rIns="0" bIns="0">
            <a:spAutoFit/>
          </a:bodyPr>
          <a:lstStyle/>
          <a:p>
            <a:pPr lvl="1" indent="-342900">
              <a:lnSpc>
                <a:spcPct val="95000"/>
              </a:lnSpc>
              <a:buClr>
                <a:srgbClr val="000000"/>
              </a:buClr>
              <a:buSzPct val="100000"/>
              <a:buFontTx/>
              <a:buChar char="•"/>
            </a:pPr>
            <a:r>
              <a:rPr lang="en-US" sz="2900" dirty="0">
                <a:solidFill>
                  <a:srgbClr val="002060"/>
                </a:solidFill>
                <a:latin typeface="Arial" charset="0"/>
              </a:rPr>
              <a:t>Th</a:t>
            </a:r>
            <a:r>
              <a:rPr lang="en-US" sz="2900" dirty="0">
                <a:solidFill>
                  <a:srgbClr val="002060"/>
                </a:solidFill>
                <a:latin typeface="+mj-lt"/>
              </a:rPr>
              <a:t>e English Parliament was able to create the </a:t>
            </a:r>
            <a:r>
              <a:rPr lang="en-US" sz="2900" b="1" dirty="0">
                <a:solidFill>
                  <a:srgbClr val="002060"/>
                </a:solidFill>
                <a:latin typeface="+mj-lt"/>
              </a:rPr>
              <a:t>English Bill of Rights</a:t>
            </a:r>
            <a:r>
              <a:rPr lang="en-US" sz="2900" dirty="0">
                <a:solidFill>
                  <a:srgbClr val="002060"/>
                </a:solidFill>
                <a:latin typeface="+mj-lt"/>
              </a:rPr>
              <a:t>.</a:t>
            </a:r>
            <a:endParaRPr lang="en-US" dirty="0">
              <a:solidFill>
                <a:srgbClr val="002060"/>
              </a:solidFill>
              <a:latin typeface="+mj-lt"/>
            </a:endParaRPr>
          </a:p>
          <a:p>
            <a:pPr>
              <a:lnSpc>
                <a:spcPct val="95000"/>
              </a:lnSpc>
            </a:pPr>
            <a:endParaRPr lang="en-US" sz="2900" dirty="0">
              <a:solidFill>
                <a:srgbClr val="002060"/>
              </a:solidFill>
              <a:latin typeface="+mj-lt"/>
            </a:endParaRPr>
          </a:p>
          <a:p>
            <a:pPr lvl="1" indent="-342900">
              <a:lnSpc>
                <a:spcPct val="95000"/>
              </a:lnSpc>
              <a:buClr>
                <a:srgbClr val="000000"/>
              </a:buClr>
              <a:buSzPct val="100000"/>
              <a:buFontTx/>
              <a:buChar char="•"/>
            </a:pPr>
            <a:r>
              <a:rPr lang="en-US" sz="2900" dirty="0">
                <a:solidFill>
                  <a:srgbClr val="002060"/>
                </a:solidFill>
                <a:latin typeface="+mj-lt"/>
              </a:rPr>
              <a:t>Parliament established a right to limit the Monarch’s power and control succession to the thrown.</a:t>
            </a:r>
            <a:endParaRPr lang="en-US" dirty="0">
              <a:solidFill>
                <a:srgbClr val="002060"/>
              </a:solidFill>
              <a:latin typeface="+mj-lt"/>
            </a:endParaRPr>
          </a:p>
          <a:p>
            <a:pPr>
              <a:lnSpc>
                <a:spcPct val="95000"/>
              </a:lnSpc>
            </a:pPr>
            <a:endParaRPr lang="en-US" sz="2900" dirty="0">
              <a:solidFill>
                <a:srgbClr val="002060"/>
              </a:solidFill>
              <a:latin typeface="+mj-lt"/>
            </a:endParaRPr>
          </a:p>
          <a:p>
            <a:pPr lvl="1" indent="-342900">
              <a:lnSpc>
                <a:spcPct val="95000"/>
              </a:lnSpc>
              <a:buClr>
                <a:srgbClr val="000000"/>
              </a:buClr>
              <a:buSzPct val="100000"/>
              <a:buFontTx/>
              <a:buChar char="•"/>
            </a:pPr>
            <a:r>
              <a:rPr lang="en-US" sz="2900" dirty="0">
                <a:solidFill>
                  <a:srgbClr val="002060"/>
                </a:solidFill>
                <a:latin typeface="+mj-lt"/>
              </a:rPr>
              <a:t>Created a </a:t>
            </a:r>
            <a:r>
              <a:rPr lang="en-US" sz="2900" b="1" dirty="0">
                <a:solidFill>
                  <a:srgbClr val="002060"/>
                </a:solidFill>
                <a:latin typeface="+mj-lt"/>
              </a:rPr>
              <a:t>constitutional monarchy</a:t>
            </a:r>
            <a:r>
              <a:rPr lang="en-US" sz="2900" dirty="0">
                <a:solidFill>
                  <a:srgbClr val="002060"/>
                </a:solidFill>
                <a:latin typeface="+mj-lt"/>
              </a:rPr>
              <a:t>, powers of the ruler are restricted by the constitution.</a:t>
            </a:r>
          </a:p>
        </p:txBody>
      </p:sp>
      <p:pic>
        <p:nvPicPr>
          <p:cNvPr id="32772" name="Picture 6" descr="http://upload.wikimedia.org/wikipedia/commons/thumb/4/4d/Coat_of_Arms_of_England_(1689-1694).svg/140px-Coat_of_Arms_of_England_(1689-1694).svg.png"/>
          <p:cNvPicPr>
            <a:picLocks noChangeAspect="1" noChangeArrowheads="1"/>
          </p:cNvPicPr>
          <p:nvPr/>
        </p:nvPicPr>
        <p:blipFill>
          <a:blip r:embed="rId2" cstate="print"/>
          <a:srcRect/>
          <a:stretch>
            <a:fillRect/>
          </a:stretch>
        </p:blipFill>
        <p:spPr bwMode="auto">
          <a:xfrm>
            <a:off x="7770812" y="4354830"/>
            <a:ext cx="3336691" cy="250317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Effect transition="in" filter="blinds(horizontal)">
                                      <p:cBhvr>
                                        <p:cTn id="7" dur="500"/>
                                        <p:tgtEl>
                                          <p:spTgt spid="327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2771">
                                            <p:txEl>
                                              <p:pRg st="2" end="2"/>
                                            </p:txEl>
                                          </p:spTgt>
                                        </p:tgtEl>
                                        <p:attrNameLst>
                                          <p:attrName>style.visibility</p:attrName>
                                        </p:attrNameLst>
                                      </p:cBhvr>
                                      <p:to>
                                        <p:strVal val="visible"/>
                                      </p:to>
                                    </p:set>
                                    <p:animEffect transition="in" filter="blinds(horizontal)">
                                      <p:cBhvr>
                                        <p:cTn id="12" dur="500"/>
                                        <p:tgtEl>
                                          <p:spTgt spid="3277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2771">
                                            <p:txEl>
                                              <p:pRg st="4" end="4"/>
                                            </p:txEl>
                                          </p:spTgt>
                                        </p:tgtEl>
                                        <p:attrNameLst>
                                          <p:attrName>style.visibility</p:attrName>
                                        </p:attrNameLst>
                                      </p:cBhvr>
                                      <p:to>
                                        <p:strVal val="visible"/>
                                      </p:to>
                                    </p:set>
                                    <p:animEffect transition="in" filter="blinds(horizontal)">
                                      <p:cBhvr>
                                        <p:cTn id="17" dur="500"/>
                                        <p:tgtEl>
                                          <p:spTgt spid="327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89611" y="76200"/>
            <a:ext cx="5867401" cy="1397000"/>
          </a:xfrm>
        </p:spPr>
        <p:txBody>
          <a:bodyPr/>
          <a:lstStyle/>
          <a:p>
            <a:r>
              <a:rPr lang="en-US" dirty="0"/>
              <a:t>Frederick the Great</a:t>
            </a:r>
          </a:p>
        </p:txBody>
      </p:sp>
      <p:sp>
        <p:nvSpPr>
          <p:cNvPr id="4" name="Content Placeholder 3"/>
          <p:cNvSpPr>
            <a:spLocks noGrp="1"/>
          </p:cNvSpPr>
          <p:nvPr>
            <p:ph idx="1"/>
          </p:nvPr>
        </p:nvSpPr>
        <p:spPr>
          <a:xfrm>
            <a:off x="5637211" y="1701800"/>
            <a:ext cx="6248401" cy="4775200"/>
          </a:xfrm>
        </p:spPr>
        <p:txBody>
          <a:bodyPr>
            <a:normAutofit/>
          </a:bodyPr>
          <a:lstStyle/>
          <a:p>
            <a:r>
              <a:rPr lang="en-US" b="1" dirty="0"/>
              <a:t>Frederick II</a:t>
            </a:r>
            <a:r>
              <a:rPr lang="en-US" dirty="0"/>
              <a:t> (German: </a:t>
            </a:r>
            <a:r>
              <a:rPr lang="en-US" i="1" dirty="0"/>
              <a:t>Friedrich</a:t>
            </a:r>
            <a:r>
              <a:rPr lang="en-US" dirty="0"/>
              <a:t>; 24 January 1712 – 17 August 1786) was King of Prussia from 1740 until 1786. Frederick's achievements during his reign included his military victories, his reorganization of Prussian armies, his patronage of the Arts and the Enlightenment in Prussia, and his final success against great odds in the Seven Years' War. He became known as </a:t>
            </a:r>
            <a:r>
              <a:rPr lang="en-US" b="1" dirty="0"/>
              <a:t>Frederick the Great</a:t>
            </a:r>
            <a:r>
              <a:rPr lang="en-US" dirty="0"/>
              <a:t> and was nicknamed </a:t>
            </a:r>
            <a:r>
              <a:rPr lang="en-US" i="1" dirty="0" err="1"/>
              <a:t>Der</a:t>
            </a:r>
            <a:r>
              <a:rPr lang="en-US" i="1" dirty="0"/>
              <a:t> </a:t>
            </a:r>
            <a:r>
              <a:rPr lang="en-US" i="1" dirty="0" err="1"/>
              <a:t>Alte</a:t>
            </a:r>
            <a:r>
              <a:rPr lang="en-US" i="1" dirty="0"/>
              <a:t> Fritz</a:t>
            </a:r>
            <a:r>
              <a:rPr lang="en-US" dirty="0"/>
              <a:t> ("Old </a:t>
            </a:r>
            <a:r>
              <a:rPr lang="en-US" dirty="0">
                <a:hlinkClick r:id="rId2" tooltip="Fritz (disambiguation)"/>
              </a:rPr>
              <a:t>Fritz</a:t>
            </a:r>
            <a:r>
              <a:rPr lang="en-US" dirty="0"/>
              <a:t>") by the Prussian people.</a:t>
            </a:r>
          </a:p>
        </p:txBody>
      </p:sp>
      <p:pic>
        <p:nvPicPr>
          <p:cNvPr id="151554" name="Picture 2" descr="https://upload.wikimedia.org/wikipedia/commons/9/90/Friedrich_Zweite_Alt.jpg"/>
          <p:cNvPicPr>
            <a:picLocks noChangeAspect="1" noChangeArrowheads="1"/>
          </p:cNvPicPr>
          <p:nvPr/>
        </p:nvPicPr>
        <p:blipFill>
          <a:blip r:embed="rId3" cstate="print"/>
          <a:srcRect/>
          <a:stretch>
            <a:fillRect/>
          </a:stretch>
        </p:blipFill>
        <p:spPr bwMode="auto">
          <a:xfrm>
            <a:off x="0" y="1"/>
            <a:ext cx="5440061" cy="68580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18212" y="0"/>
            <a:ext cx="5867401" cy="939800"/>
          </a:xfrm>
        </p:spPr>
        <p:txBody>
          <a:bodyPr/>
          <a:lstStyle/>
          <a:p>
            <a:pPr algn="ctr"/>
            <a:r>
              <a:rPr lang="en-US" dirty="0"/>
              <a:t>Philip II</a:t>
            </a:r>
          </a:p>
        </p:txBody>
      </p:sp>
      <p:sp>
        <p:nvSpPr>
          <p:cNvPr id="4" name="Content Placeholder 3"/>
          <p:cNvSpPr>
            <a:spLocks noGrp="1"/>
          </p:cNvSpPr>
          <p:nvPr>
            <p:ph idx="1"/>
          </p:nvPr>
        </p:nvSpPr>
        <p:spPr>
          <a:xfrm>
            <a:off x="5637211" y="990600"/>
            <a:ext cx="6551614" cy="5867400"/>
          </a:xfrm>
        </p:spPr>
        <p:txBody>
          <a:bodyPr>
            <a:normAutofit fontScale="85000" lnSpcReduction="10000"/>
          </a:bodyPr>
          <a:lstStyle/>
          <a:p>
            <a:r>
              <a:rPr lang="en-US" dirty="0"/>
              <a:t>From 1555, he was lord of the Seventeen Provinces of the Netherlands. His empire included territories on every continent then known to Europeans, including his namesake the Philippine Islands. </a:t>
            </a:r>
          </a:p>
          <a:p>
            <a:r>
              <a:rPr lang="en-US" dirty="0"/>
              <a:t>During his reign, Spain reached the height of its influence and power. This is sometimes called the </a:t>
            </a:r>
            <a:r>
              <a:rPr lang="en-US" i="1" dirty="0"/>
              <a:t>Golden Age</a:t>
            </a:r>
            <a:r>
              <a:rPr lang="en-US" dirty="0"/>
              <a:t>. The expression, "the empire on which the sun never sets," was coined during Philip's time to reflect the extent of his dominion.</a:t>
            </a:r>
          </a:p>
          <a:p>
            <a:r>
              <a:rPr lang="en-US" dirty="0"/>
              <a:t>During Philip's reign there were separate state bankruptcies in 1557, 1560, 1569, 1575, and 1596. This was partly the cause for the declaration of independence which created the Dutch Republic in 1581. A devout Catholic, Philip is also known for organizing a huge naval expedition against Protestant England in 1588, known usually as the Spanish Armada, which was unsuccessful, mostly due to storms and grave logistical problems.</a:t>
            </a:r>
          </a:p>
        </p:txBody>
      </p:sp>
      <p:pic>
        <p:nvPicPr>
          <p:cNvPr id="153602" name="Picture 2" descr="https://upload.wikimedia.org/wikipedia/commons/2/2d/Portrait_of_Philip_II_of_Spain_by_Sofonisba_Anguissola_-_002b.jpg"/>
          <p:cNvPicPr>
            <a:picLocks noChangeAspect="1" noChangeArrowheads="1"/>
          </p:cNvPicPr>
          <p:nvPr/>
        </p:nvPicPr>
        <p:blipFill>
          <a:blip r:embed="rId2" cstate="print"/>
          <a:srcRect/>
          <a:stretch>
            <a:fillRect/>
          </a:stretch>
        </p:blipFill>
        <p:spPr bwMode="auto">
          <a:xfrm>
            <a:off x="1" y="1"/>
            <a:ext cx="5569806" cy="6857999"/>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89611" y="76200"/>
            <a:ext cx="5867401" cy="1397000"/>
          </a:xfrm>
        </p:spPr>
        <p:txBody>
          <a:bodyPr/>
          <a:lstStyle/>
          <a:p>
            <a:pPr algn="ctr"/>
            <a:r>
              <a:rPr lang="en-US" dirty="0"/>
              <a:t>Maria Theresa</a:t>
            </a:r>
          </a:p>
        </p:txBody>
      </p:sp>
      <p:sp>
        <p:nvSpPr>
          <p:cNvPr id="4" name="Content Placeholder 3"/>
          <p:cNvSpPr>
            <a:spLocks noGrp="1"/>
          </p:cNvSpPr>
          <p:nvPr>
            <p:ph idx="1"/>
          </p:nvPr>
        </p:nvSpPr>
        <p:spPr>
          <a:xfrm>
            <a:off x="5637211" y="1701800"/>
            <a:ext cx="6248401" cy="4775200"/>
          </a:xfrm>
        </p:spPr>
        <p:txBody>
          <a:bodyPr>
            <a:normAutofit/>
          </a:bodyPr>
          <a:lstStyle/>
          <a:p>
            <a:r>
              <a:rPr lang="en-US" b="1" dirty="0"/>
              <a:t>Maria Theresa</a:t>
            </a:r>
            <a:r>
              <a:rPr lang="en-US" baseline="30000" dirty="0"/>
              <a:t> </a:t>
            </a:r>
            <a:r>
              <a:rPr lang="en-US" dirty="0"/>
              <a:t>was the only female ruler of the Habsburg dominions and the last of the House of Habsburg. </a:t>
            </a:r>
          </a:p>
          <a:p>
            <a:r>
              <a:rPr lang="en-US" dirty="0"/>
              <a:t>She started her 40-year reign when her father, Emperor Charles VI, died in October 1740. Charles VI paved the way for her accession with the Pragmatic Sanction of 1713 and spent his entire reign securing it.</a:t>
            </a:r>
            <a:endParaRPr lang="en-US" baseline="30000" dirty="0"/>
          </a:p>
          <a:p>
            <a:r>
              <a:rPr lang="en-US" dirty="0"/>
              <a:t>She had 16 kids, her youngest was Marie Antoinette.</a:t>
            </a:r>
          </a:p>
        </p:txBody>
      </p:sp>
      <p:pic>
        <p:nvPicPr>
          <p:cNvPr id="156674" name="Picture 2" descr="https://upload.wikimedia.org/wikipedia/commons/3/3e/Kaiserin_Maria_Theresia_%28HRR%29.jpg"/>
          <p:cNvPicPr>
            <a:picLocks noChangeAspect="1" noChangeArrowheads="1"/>
          </p:cNvPicPr>
          <p:nvPr/>
        </p:nvPicPr>
        <p:blipFill>
          <a:blip r:embed="rId2" cstate="print"/>
          <a:srcRect/>
          <a:stretch>
            <a:fillRect/>
          </a:stretch>
        </p:blipFill>
        <p:spPr bwMode="auto">
          <a:xfrm>
            <a:off x="0" y="0"/>
            <a:ext cx="5561012" cy="6894251"/>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http://www.oswego.edu/%7Ekanbur/a100/images/geocentri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0012" y="0"/>
            <a:ext cx="8934450" cy="687228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projectheliocentric.files.wordpress.com/2010/03/heliocentric-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3821" y="-9525"/>
            <a:ext cx="9593263" cy="6855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885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fade">
                                      <p:cBhvr>
                                        <p:cTn id="12"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mrgrayhistory.wikispaces.com/file/view/Scientific_Revolution_-_Copernicus.gif/245565109/856x587/Scientific_Revolution_-_Copernicus.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9012" y="17111"/>
            <a:ext cx="9848850" cy="6840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24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Copernicus </a:t>
            </a:r>
          </a:p>
        </p:txBody>
      </p:sp>
      <p:sp>
        <p:nvSpPr>
          <p:cNvPr id="3" name="Content Placeholder 2"/>
          <p:cNvSpPr>
            <a:spLocks noGrp="1"/>
          </p:cNvSpPr>
          <p:nvPr>
            <p:ph idx="1"/>
          </p:nvPr>
        </p:nvSpPr>
        <p:spPr>
          <a:xfrm>
            <a:off x="760412" y="1600200"/>
            <a:ext cx="10514251" cy="5029200"/>
          </a:xfrm>
        </p:spPr>
        <p:txBody>
          <a:bodyPr>
            <a:noAutofit/>
          </a:bodyPr>
          <a:lstStyle/>
          <a:p>
            <a:r>
              <a:rPr lang="en-US" sz="2800" b="1" dirty="0"/>
              <a:t>Copernicus</a:t>
            </a:r>
            <a:r>
              <a:rPr lang="en-US" sz="2800" dirty="0"/>
              <a:t> (1473-1543) upset the geocentric view of astronomy with calculations that offered proof of a heliocentric view.</a:t>
            </a:r>
          </a:p>
          <a:p>
            <a:endParaRPr lang="en-US" sz="2800" dirty="0"/>
          </a:p>
          <a:p>
            <a:r>
              <a:rPr lang="en-US" sz="2800" dirty="0"/>
              <a:t>The view challenged the </a:t>
            </a:r>
            <a:r>
              <a:rPr lang="en-US" sz="2800" b="1" dirty="0"/>
              <a:t>Aristotelian view </a:t>
            </a:r>
            <a:r>
              <a:rPr lang="en-US" sz="2800" dirty="0"/>
              <a:t>that had been adopted by the Roman Catholic Church. </a:t>
            </a:r>
          </a:p>
          <a:p>
            <a:endParaRPr lang="en-US" sz="2800" dirty="0"/>
          </a:p>
          <a:p>
            <a:r>
              <a:rPr lang="en-US" sz="2800" dirty="0"/>
              <a:t>This was a major milestone in the creation of a divide between science and religion.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Scientific Revolution</a:t>
            </a:r>
          </a:p>
        </p:txBody>
      </p:sp>
      <p:sp>
        <p:nvSpPr>
          <p:cNvPr id="3" name="Content Placeholder 2"/>
          <p:cNvSpPr>
            <a:spLocks noGrp="1"/>
          </p:cNvSpPr>
          <p:nvPr>
            <p:ph idx="1"/>
          </p:nvPr>
        </p:nvSpPr>
        <p:spPr>
          <a:xfrm>
            <a:off x="1422029" y="1524000"/>
            <a:ext cx="10462075" cy="2362200"/>
          </a:xfrm>
        </p:spPr>
        <p:txBody>
          <a:bodyPr>
            <a:normAutofit/>
          </a:bodyPr>
          <a:lstStyle/>
          <a:p>
            <a:r>
              <a:rPr lang="en-US" sz="2800" dirty="0"/>
              <a:t>Our view of the world completely changed as science broke the traditional beliefs.</a:t>
            </a:r>
          </a:p>
          <a:p>
            <a:endParaRPr lang="en-US" sz="2800" dirty="0"/>
          </a:p>
          <a:p>
            <a:r>
              <a:rPr lang="en-US" sz="2800" dirty="0"/>
              <a:t>This new method was called </a:t>
            </a:r>
            <a:r>
              <a:rPr lang="en-US" sz="2800" b="1" dirty="0"/>
              <a:t>natural philosophy</a:t>
            </a:r>
            <a:r>
              <a:rPr lang="en-US" sz="2800" dirty="0"/>
              <a:t>.</a:t>
            </a:r>
          </a:p>
        </p:txBody>
      </p:sp>
      <p:sp>
        <p:nvSpPr>
          <p:cNvPr id="2050" name="AutoShape 2" descr="data:image/jpeg;base64,/9j/4AAQSkZJRgABAQAAAQABAAD/2wCEAAkGBhIQEBQUEBQQEhAUFRAQDxAUEBQQFRAQFBAVFBQQFBQXHCYeFxkkGRQUHy8gIycpOCwsFR8yNTAqNSYrLCkBCQoKDgwOGg8PGikkHCQtKSwtKSksLCwsKS0sKSwsKSwsLCwpKSksKSksLCwpLCwsLCksKSwsKSwsKSksKSwpKf/AABEIAQwAvAMBIgACEQEDEQH/xAAbAAABBQEBAAAAAAAAAAAAAAACAQMEBQYAB//EAEIQAAIBAgQEAwQGBwcEAwAAAAECAAMRBBIhMQUTQVEGImEUMnGRB1KBobHwIyQzQmLB0UNTcpKTouFjc8LxFzRE/8QAGQEAAwEBAQAAAAAAAAAAAAAAAAECAwQF/8QAKxEAAgIBAwMDAwQDAAAAAAAAAAECEQMSITEEE0EiMnFRkaEjgfDxFGHR/9oADAMBAAIRAxEAPwD2krBIjpEAiZUUNziIdomWSMG0Ax0iN2gMG0ErHDBYSGgQ2YJh2iFZDRohsiDaDjcZTooalVgiLa7H1NgPUkkCUNTx1QBPlq5BcM1h2uCBfUGZTlGPLNIxcuC8ZYJWM8L4xRxdPPQcOuxtuptexEl5YxNVsRmWAwj704OSKgGgIhWOFIlpNDGskBkkiJkgCIpSJkkopBKQGyNlnZZI5c7JChUaeCwjhgmeicg3aIBHMsG0Bg2g2jloNpLQwSsAraOlYMTQ0NkQSIZES0mikzK8WzVajXatkRsq06Vg2ZVDs5LHoCNtZn+I+HmqVwpc1KdUJVze6XXYUz2BJT/cPhtcVwdjULU6mQNqw5YchrZSyEnym2kq+J1zTxeHRaTMo5dPNcbX313ta5+Bnk5sMuXzZ2Qn4RD9naib06lXOoJuQBScU/epqL3sL21HwtNUj3AI2IBH2iV9XgRZz+k/REklOWC1iblBU3CkjaWdp0YcUoXfBnOVgGNsY60j1TNnsQNtUiCpGXbWCGtM7KolXvDCRmm0eUykI7LEyRy0UCFCsaKRMsftOyxjLqIYs6ehRxgxCIRESIYkSFaJaAwSINoZiGSMbMEiGYhERSG7Sh4rS/XKB/jVf9lQ/wA5oLSn4nrXo+jqf9rCcnUr0r5Rtje7+GWRWDljk4ibUShhkkerTk20aqLM2horXpweSTJ/LnCmJm4laiOlGPokcCQ8kpKiWxsLCCw7QgsKAbyxckdCRQkKCyfadOnT0DlOgwrwZIELivE1oJc6knKo7neY4eLatPFLmLsrPlq0rZhTplrc26roADe/XUTcYvCrVQq4up39PUdjMunhdcGGZc1bmNeo9QgkaWANgBlA20017zi6lZb1ReyOzB260yW5rEYMLjUHUHuIjCZjhPEDhzkYlqJa1xqKTdtOn9ZpwQRcag6g73E3xZVlVoyyY3je4BiEQmgzQkS0peJn9Ypf40H3H+su5Q8UP6xS/wAdP8/fOPq9or5Rti5fwy6tEtCInToZAMbeOwXEhoBjLAekdx7w+8dRHyJwWSUIFhlYoEW0BCBYQWKBDAioTBCxcsILFyyqJsfnTp151GJ1oMW8SAzoLC+h2ikxLwGUXEMEFNm1ot07H6p9InD8WaHlck0ifKf7v0P8P4S9YAixAIO4lHxDB8v/ALZ0B+p6GedmxyxPuYzsxzU1omXLNGmqSnwGO5Xkcnln3W+oex9PwlnVnRjzLJG0ZyxuLpjgqzHccxNUY2mFawNakB5VPlzICO+xM0rVbTI+IMR+s02+rVQ3+Dgn8Jz9S7ivk1wrdm9LRIKtFvOyzAWC8KA0hgBCWDCWQWFeLEAhgRpEsVRDgiFHRmxYsQRbRiHLzok6bJkHRC04tBIgM7NBnToDInFOKJhqRqVDZRYD1YmwUTC1PGNanWarWIfBsAr0ja1NBfzofra6jrYdZv8AF4RKqMlRQyMLMp2InmPirwE+GTmq1TE4alnY4Y6FAbZXYj3wovf52M4upjltOD2Xg7em7buM+Wa/G4Xl73ai/untfXKTHcBjslkckpsjn90/VPpMf4G8ZKtsLiipoPdcPUJ0TMdKLE/u/VPTbtNTj8G1FrNrRbRSRsbnRj8JyTuH6uPjyvob1b7c+fD+pcPS1nnPiDGqS+tijVM2vUH/AIE2WF4oKSnm5uWNVcAuVH1WABJHrMhiFwuMxBqUHoVQHSoyKtXPkaxzNTuM1wT01l5csckFJEQg4yaZ6FRqaD7PwkgNKvA8QSsuane1yCrKUZSDsVOok1HnXGexztEi8F2AGuk4Gcw01l2SCYQgWhiSAV4YgARwSkJhCLEEW8ZmxRCEG0W8BCodNfT5ziY2GnZpcWFBFp0aNSJmjsdDpMS8aLTs8LHpHbzt40GhKY0wo808Y+AEo1DiaK3wxvz6AW4pk7uqj9ze46X7Sdwfx1QXDumLa9JUvTqG7Fl/u3/iGlj1HqJvjbrPK/HHg1sIWxGEW+Ga/tFEXY0QT5mUf3ZBNx0+G3BmxShLuY/3Xg78M45UseT9mSOJccaiBSp5/aKi5qdMDOaYLHzO1rXFrEehHSLQwrYYpXW1XyoKzaXy0aNTLlPqcgse0zL46gHWvia2Np2IdmosrU6hG2dLEqWudhbc6E66rg3HVqKAwIz+YIxXNkJOUtlJFyBeeVl/TSnHg6krbT5IPCuINXqnF0q2UGyCmvLHMA87hzUvoTfax03Gk3HDcdzUuVKMDZlOuU6H+YnnfFuBrheZiKT11oMc9ehSy2uTmqNmY+QdTYH0E3vBMKyUrtoah5lr3yqQMq3+H4ztwTc3cXsc+aNIuadSGWkVTaFzJ3WctDl46hkRXj9N5NiaJAhQAw/rDE0IY4s4wVMMmMzZwMK0EQrwEMLELRHqWjeeUmaBXiD1N/ztBJgBo7AczRY3niZ5NgOgxQ0bQwrxplUHeQOPYzlUHb4Kfgxsfxt9smXjWMwi1qbU31VgQeh9CD0IOsUt065GtnueH1yq1qikq9A5iUXVqKkkkEAWCjYX7icqtSrU8rvUoC64VFP9s91pYZ2APkz1L5j9W3aari3h7E4OpnFHD4mj0r+4yXIFqqlSBcG2YfLpKDE4kYfEuEpPTw96dVNfLRubLkub2DrcX2B7CeVOEoO/uvr/ALR6sJrItP2f/S88RVDQ/Q1nd6hAFNaTFeY9gfUgXtf0PrLzwhgBh6QVmdqjXZmZ2YMSSbBdgR6DaYKpxCsa4V2pCiXNRsUVZxh0J85cKCQLn3rgAHUqBNczNhqpWoSbgctxqtRb3DD1nLv01TgvS38ktLJ6W/UbNWnEyuwHEhUHr0P1rb/aDvJnMnqwyRmrRxSi4uhxH11klJCvHqTykS0TRvfr1jqmR6bx0NNEzJocZranaGpvA3ipoLDQDQR2Qw4t4N514ySFvFJiXtAZoo8GoLOYBqwme0AsIxo7mGcHnZoN4DH0JjgMaWGHjQDgM7NBDXhAwYhWQMpDAFWBDA7EHcGeGeJ+D0KeLSkECCqUpFxSYkBsRyw2dTlFwQL/AIz2nHJVItSZF0IOYH5gjbr0nlnGuB4ivj+VnUBw9CmzZw1MqWPP5N9dQFvpYDN6TDI6kmbY+GWHiPwyeGuK1AsMIGB3ucObgZb/AFCC2pv1B6S74bxXD8WoGmbLUUXGU5dtBUp26d16X13EvOF4CryDSxppVwVNMnLfm07W/S30LEWvYd551jPC7cGxJrI7nAsb0hck0Kp0AY37aAm+YGx1tfOeNRTl48o3hJZKi36lwy+4e9TDMKFa11sFYaZ12DCX4q3t+byBSq0+I0RqFqqAyka2vs690NhpI2BxzI5pVtHG3qLaMD1E8xN9PLUt4P8ABtJdzZ+5GgQx1JFoC/X7JIRrbz04yUlaOOSp0TEMeR5FptJAmlmTRIVoYMZUxwGWZtB3nXgZot47JornqGcrRstEzwRqc942amsGrWjeeFlJEjmwlaRFeK1WKwole0fKLzryDzI6tWwhY6Jq1bQg8gipeUXiPxcaNRMNhwtTGVLZQb5aKE/taltbdh1lagUW+DXK47rfTQm1gToTb4H5SFU4DSasK5zXBz6NcZshW/a23ylLwmniKaqXaniFs5eqaIRqjltqbh9AL5RZToPevLpcZSz8tallCFeUGQ+bOFzd9LWttqZzykpe7wDUl7WTxqL/ABFjvpGcVhVqIyVFVkYFXUjRlPQzO+I6+aiMj1KGIq+elihQqOlIgk01dg1gSCU1NiTsdox4I8bnGqaVdRTxlMA1E6VUO1an3U9e32zSM7QKDrUZLiWEq8Frixd8C7foanvNhyT+zbuLHb94es1rmnj6QKlRVUBkYHa/Ud0P3GX/ABHBpXptSrIr03BV1I3He/Q+vSeV1qdbg2KCOWbCOx9mrgFshO9NwN9Nx1AzDUTnyYk7pbeUdsJ9xb+5fk2PCcewYpV8tVdPQi+/qD3mgpuG/n6SkxFH2lA9PKldACpuCCNwpI3Q9D6+hg8B4kW8j+Wqtwyne/UEThhJ9PKnvFjmlkV+TSIY6lSREcx5Z6Kd7o43tsTFeOBpCUx9Wl2ZNEhWhXkEuQfSHzPWPUQ0V4ecaki8zSIX0jTNdItRtZ2bSR3NoBqGFjRJzQQYytbudekItEygw04NGy0FWuYrGOcQ4qmHoVKr+7TRnPrYaD7TMF9HOFNerWxuM1X36rMcobqEF91ABuB0W3WaDxdgfaPZcKc/LxOKp062Q2blJTqVWtf/AAA/ZHPEfBlwXCMTRw7nNTQ1muQWanmW4JAA2UfYIpJtIpSilXkx2M8R8Q4xxBkwDGklLOVbMFSmgIHNqE3t02BPQdZruM/RmpoCrh8RVTGAU6grNWY0q1UjKSUN1W+wsNNNJWfRT4dxOCwz16hVPaeWaVMrmcqA+UvqLA57hbj13tNPS4pSNbKlamX8hZOZzS7DOSq0Q9kb3CSC17bDeE3GLpC3e6PPPC3i/FYLiL0OJMXpu3KxCuFsrsbh/LYZTm3GhBvaaDx0BgK1HF0RZqL3IH9ph3OWrTPQ6nTfVSdJn/pX8MYhq3tarTNOryaLZTZucTlQsDob3RbgnbpN9xvwuMVhaWHeunMp2pVauTNqFs5yX0Js256wk0qkirVo0NHErUVXQ3R1V0I6qwBB+RkPivDaeJpNSrKGRvsKkahlPQg9ZUfR3XLcOpKTflNWw97FbijVZFNjqPKBpNEwlszTrdHmFPE4jhOJWjiWzYdr+y4joBfVHHY6Zh03Wa3F4UYpRWw5y11tcX0cbhCdiCNVb8iy4xwmliqLUawujdR7yMNnU9GEwXCcZU4RXOHxbAUTc4XEHRGQkeVj0S5Fx+4ddjrzTxxlFqtjrjLXuvcvybXg/F+aLG4qL5WUixuN1IPWXNNxbTaZviGDNYe0YXy4hLCtSuLvYXyNY2zWIIbZgR0IMe4F4iFfp5hpUUmxU27d9NpyQlLA9Evb4ZM4LItUTRh44HjAcaW2h5p3nEwi0SM3i3isVFQKsVqlpDo1T13hVakpM0Hs8b5usZNWKpEqwJFhfXU9IbPIq1LRDUktjHneJSMazwqZisogccqfrXD/ADBB7RUGe4GW+Eq3NzptePeP+MqeHVyXW/LDKiVM5JzqvLcW7NfeU30h8L9o4fUtq9IrXQb3yXDC3XyM0r/ALJxDg9XDEDm0CQQPeakw0NuvlLqPVRKkripC4ZrMS618ABRcrVxFENSZizFFZBbKwvZgpbXrrPPMBwPFmrmU5jTKhECn9DlcZHFtjob73Gmt494O8YVeGVRgsVd6QdBRfN5eWxurKb/syGDi3wnpVbiCUVZ3WoFVXd81lS4Bvm62O4uT622mM04uvDNoTcVwQfE3EKaYbmuzZRUpUmGTy8w1qag2Y7C51A11PQTQ1MWXUhLgMXppUBDEMoNmINraqRr1t3vPFMVxjE8dxqUULjCqyEUyNB/G42uddOyk95Y/S1xIU6lDBYW4NMIWynzM5IFNMw1vcZvi0tYnah5fJk99za/RziC+CNQgrzcRjKoUixUNiX0Op9ZpmqSl8O8O9mwlCj1p00VvV7eY/wCYmWVzLctyUh0GV/iDgdHHUGo1hodUce9Se2jqe/47SYQYiyNVPYrg844HxSvwuscNinpgplFKsxJU0GLZQbammNSL6ob9CRNPj8EahOJwq5a66YrD3vn0BzKdmJFiD+8D3j/i3wnT4hSAJyVkvyqtr2/gYdVv8t5M8KcHbC4dUqMGqAWLC+gvcKCdSB/6kZIqap+TdTSWpcncE4ytVQQbg+8OqnqbdpdsR0mV8QcMfDscVhgfrV6IAObu6joe/wA+8l+HON+0KTvsxAGiX/dB6icuFzxPty48MnLFTWuJfNAzxA8bZp1nIZ6i8J6kZoHTU3MKo0qy0EEJ+EdKyNz/AIxRXlDH8sdFKNJVENTEwHDh5yraKrGI0BnBAdPmO46iZfwbwKnwvH1735VZafsr5yNM/wCkoML5SR5Tc6226zT6QKlFW0O1ww8uazDVTb4yZSai0h1bDTg+CxWao9Gi4ZTZXCs+HJLlmp5wQoub2Gl7yz4h4fo1KS0nerVpjKjUjUD83KlglYuSXFzm33AMzlTgVZyWouFJOblGqpLLoMwTca5olLA4ymPMug0spV99bDXTc/Oc6ztR9US3jTdxkXvDeFYbBZuWlCkxLOeWFyUhmtmvYWJFrnsumgtPNvCHhg4rH1cfWzNhxWqPhS+9dg5CViNsgGo9bdprm4bnB5+V1dVJTSorrY3QMp0F9x1udxLJK9gALADQAbAdptiyumxOOnZMnAwi3aRBiRCOI06yrJoezmDmjQrgDcn1MTndpID6vHFqSIMRHBWgmJkxXjeGw1OmCKaIikliqqFBYm5Y26kmCtSOLVgIMxlmjuaMOdYWQZykZxaNU9FHpAerrHZSFrMe+kbDnvCdo3vCykSadYjrH0xcryDHEitlUWQxUR8TIqwssLYhz2i8UVpGymKKXrIbYx8PtPO+C5l4iw5lblGviAaQquEIQkKGF/MNtD2E3yJrMTw2mFxoI/vKjf6tQ2/GNTpM0hG7ZvBU7Cw6CKGMaK9ooBk2Zj4aOqY1Tpx1FjAdy6RcogCsRCLXGkAChKRI4eGHhYEtHjivIPMEcp1YWQywBjbGN06sVnjshmXJtGrx2sI2FvtGUgGOvpDUxRSnLpEzSI4seUSTwnh3PLKNCFJU/wAVxa47by1p8FpgDMLkWDsKrWvqCQMvdToItQMpNISLfYE/AXl7SwVJRomv/cvrrYAlfQfOSjQU2uNP8fT4Ze0WtAZ+jw9j0A+JETFItL9o9NbbjMSf8oF/ul4aCa6GwtcipbQ7dNOnzkMcAw1yeWSdTcuT0Jvt6SZZEuBpfUp/aqZpPUp1KbKguQCQb3IGhHcH5TzvDYq2K6W0VT/GhLfiw+U9cq+HMO5GdGsRb9qwB1tsN9dJXN4B4db9iRY5gRiq1w1973veQpp8msJRiRXrotNaj1KSKwDKWqqtwTbYm++nxj+HUMuYMjL3V1YfdLFuBYdQAU0ClLGsWsNXy6+pbX/iN0eAYZWvTQgk+bLiXUDW217b3+Unu14J0oZUjuIWaTqfDaJI8hN+vOvrppv6j7oSYGjfRTqCf24tft+HzjWYTiV7axsaS4GCpkXsf9Vdu4+/5SM/DcxYrpTVSffDnONbabC1od2IqISmK3pGSZ2aaWSGrQ0cSN1hCFksmo2ukd1/JlelciSBXlJkNFIKubTWOQaQ0jdSsBLbGh1mgmoO8hvXJgh5FlIssPxd6F+XYE2DNa7ZAb5EvoCe52++XY+kNOuHr/56J/8AOZFiY0xtJcmuCqT5NjX+kSllP6DFDr5TRJ0N9PPKf/5iwI3GPB9VQ9trH0lIlydJ5nxyqFxdYLoBUbbbe5HzvNsEO62mOoLk9qH0zcPY2Htl9dBTHe+15IX6VcCf3sZr/wBEm288Mp8QAdWGjdx5Tr6iaNq6p7rv3sWJ19PnHkxKPhm0cUWeqJ9JmCJHmxn24dj1vrYRR9IuCP8AaYwdf/rVD120UzzSjj3vpUO12Gb7jHRjna4WqyNfXUMG0+6czUfoX2Y/z+j0keO8GdqmJFupwtX5e5HB4wwl/wBrW6f/AJKp79k9funleE43WzBTWc33FkNvNa3u6/8AEsqeMq3NqjbA2sm+ot7sicFFh21/P6N3W8f4BLB8QyMMps2HqI1vgyjQwU+krh2g9pZtdf1ao2bca2X86Ty3jfFTVKiplYpsCPxlt4V4eCwqMALXKrbS+wYd5eiCjcrG8cUrZ6kPEuFYAjmEdL4eoPtsVkbG8eXTkAkWbmK1NqeYWABViLBvjoZS3vCVzMtCObVXAgJ6w0gBhCY6TUgPlzlHTaIHiMdYyWxwtDD+sjGprDDekokgVKth0+Uh1qvr/KBzidzGHaOTFEc9pvD5kiFtZxMhsskNXjHOuev9IGaJT3kjIXHfE64VCFuapHl2svW5nmVRySSbkkkk9yTe80fiSmDiKl+/8o/4b4PSrsy1BcBQwINje3pPSwuGDG5/crJjc3RlkViQACT0G95r6nCnDbHTLm/r+M0eB8N4dG8qbMLHc/OX2GwSMSWF9vwBt8LmcfUdepP0o2w4+2YdcC9tAb662Fr/AFrxOQ4BCr8aptlF9CR3M32L4XT1Fux6a/HSRauFUBNB3/DScn+U/KN9RjeG8OOcMFOVQAuh1UDVvtl5QXzXK2HT5ED7STNDyVAGnqfXS8GpQXU21UBh8SZjPqHN20FmLx3hxmOZmYm1+ihfQAD82mh4LSKplOhH4gbybRoAkk/nUSJTp2Y2JinmlkjTHfguMNUJvfp6x60h1UDU1Y75mW/cWvrIwWaYpvSrOSaVlo+k7mD7JXCPoJtqMyWHinWRito8NvlHbFSAqVLGAcWen4wqw0kXLGpBR//Z"/>
          <p:cNvSpPr>
            <a:spLocks noChangeAspect="1" noChangeArrowheads="1"/>
          </p:cNvSpPr>
          <p:nvPr/>
        </p:nvSpPr>
        <p:spPr bwMode="auto">
          <a:xfrm>
            <a:off x="207379" y="-144463"/>
            <a:ext cx="406294"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052" name="Picture 4" descr="http://www.aip.org/history/cosmology/tools/images-tools/first-keplerian-diagram-lg.gif"/>
          <p:cNvPicPr>
            <a:picLocks noChangeAspect="1" noChangeArrowheads="1"/>
          </p:cNvPicPr>
          <p:nvPr/>
        </p:nvPicPr>
        <p:blipFill>
          <a:blip r:embed="rId2" cstate="print"/>
          <a:srcRect/>
          <a:stretch>
            <a:fillRect/>
          </a:stretch>
        </p:blipFill>
        <p:spPr bwMode="auto">
          <a:xfrm>
            <a:off x="1828324" y="4191000"/>
            <a:ext cx="9640421" cy="2133600"/>
          </a:xfrm>
          <a:prstGeom prst="rect">
            <a:avLst/>
          </a:prstGeom>
          <a:noFill/>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Renaissance</a:t>
            </a:r>
          </a:p>
        </p:txBody>
      </p:sp>
      <p:sp>
        <p:nvSpPr>
          <p:cNvPr id="3" name="Content Placeholder 2"/>
          <p:cNvSpPr>
            <a:spLocks noGrp="1"/>
          </p:cNvSpPr>
          <p:nvPr>
            <p:ph idx="1"/>
          </p:nvPr>
        </p:nvSpPr>
        <p:spPr>
          <a:xfrm>
            <a:off x="455612" y="1752600"/>
            <a:ext cx="10819051" cy="4876800"/>
          </a:xfrm>
        </p:spPr>
        <p:txBody>
          <a:bodyPr/>
          <a:lstStyle/>
          <a:p>
            <a:r>
              <a:rPr lang="en-US" sz="3200" b="1" dirty="0"/>
              <a:t>Christian Humanism </a:t>
            </a:r>
            <a:r>
              <a:rPr lang="en-US" sz="3200" dirty="0"/>
              <a:t>was created in the </a:t>
            </a:r>
            <a:r>
              <a:rPr lang="en-US" sz="3200" b="1" dirty="0"/>
              <a:t>Northern Renaissance</a:t>
            </a:r>
            <a:r>
              <a:rPr lang="en-US" sz="3200" dirty="0"/>
              <a:t> basing their knowledge of Hebrews and Greek text of the bible (Italian Renaissance focused on earlier </a:t>
            </a:r>
            <a:r>
              <a:rPr lang="en-US" sz="3200" b="1" dirty="0"/>
              <a:t>Pagan text</a:t>
            </a:r>
            <a:r>
              <a:rPr lang="en-US" sz="3200" dirty="0"/>
              <a:t>)</a:t>
            </a:r>
          </a:p>
          <a:p>
            <a:endParaRPr lang="en-US" sz="3200" dirty="0"/>
          </a:p>
          <a:p>
            <a:r>
              <a:rPr lang="en-US" sz="3200" b="1" dirty="0"/>
              <a:t>Civic Humanism</a:t>
            </a:r>
            <a:r>
              <a:rPr lang="en-US" sz="3200" dirty="0"/>
              <a:t>: Modeled on</a:t>
            </a:r>
            <a:r>
              <a:rPr lang="en-US" sz="3200" b="1" dirty="0"/>
              <a:t> Cicero</a:t>
            </a:r>
            <a:r>
              <a:rPr lang="en-US" sz="3200" dirty="0"/>
              <a:t>, the belief that it was an intellectual's civic duty to be involved in politics and help the community. </a:t>
            </a:r>
          </a:p>
          <a:p>
            <a:endParaRPr lang="en-US" sz="2800" dirty="0"/>
          </a:p>
        </p:txBody>
      </p:sp>
    </p:spTree>
    <p:extLst>
      <p:ext uri="{BB962C8B-B14F-4D97-AF65-F5344CB8AC3E}">
        <p14:creationId xmlns:p14="http://schemas.microsoft.com/office/powerpoint/2010/main" val="313465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412" y="76200"/>
            <a:ext cx="10895251" cy="1397000"/>
          </a:xfrm>
        </p:spPr>
        <p:txBody>
          <a:bodyPr/>
          <a:lstStyle/>
          <a:p>
            <a:pPr algn="ctr"/>
            <a:r>
              <a:rPr lang="en-US" sz="5400" dirty="0"/>
              <a:t>Scientific Revolutionary Thinkers</a:t>
            </a:r>
          </a:p>
        </p:txBody>
      </p:sp>
      <p:pic>
        <p:nvPicPr>
          <p:cNvPr id="12290" name="Picture 2" descr="http://www.crystalinks.com/newton.jpg"/>
          <p:cNvPicPr>
            <a:picLocks noChangeAspect="1" noChangeArrowheads="1"/>
          </p:cNvPicPr>
          <p:nvPr/>
        </p:nvPicPr>
        <p:blipFill>
          <a:blip r:embed="rId2" cstate="print"/>
          <a:srcRect/>
          <a:stretch>
            <a:fillRect/>
          </a:stretch>
        </p:blipFill>
        <p:spPr bwMode="auto">
          <a:xfrm>
            <a:off x="204355" y="1828800"/>
            <a:ext cx="2810200" cy="2899410"/>
          </a:xfrm>
          <a:prstGeom prst="rect">
            <a:avLst/>
          </a:prstGeom>
          <a:noFill/>
        </p:spPr>
      </p:pic>
      <p:sp>
        <p:nvSpPr>
          <p:cNvPr id="12292" name="AutoShape 4" descr="data:image/jpeg;base64,/9j/4AAQSkZJRgABAQAAAQABAAD/2wCEAAkGBxQSEhUUExQWFBUXGBcXFxgXFBQUFxcXFxgXFxcUFRcYHCggHBolHRcVITEhJSkrLi4uFx8zODMsNygtLiwBCgoKDg0OGxAQGywkICQsLCwsLCwsLCwsLCwsLCwsLCwsLCwsLCwsLCwsLCwsLCwsLCwsLCwsLCwsLCwsLCwsLP/AABEIAPIA0AMBIgACEQEDEQH/xAAcAAACAgMBAQAAAAAAAAAAAAACAwQFAAEGBwj/xAA5EAACAQIEBAMGBAUEAwAAAAAAAQIDEQQSITEFQVFxBmGBEyKRscHwMkKh0RRScuHxByMzsiRigv/EABoBAAIDAQEAAAAAAAAAAAAAAAABAgMEBQb/xAAtEQACAgICAgAEAwkAAAAAAAAAAQIRAyESMQRBBTJRcRMiYTM0gZGx0eHw8f/aAAwDAQACEQMRAD8A4lsCL+YVwLlQxiDQvMGpCAK5iBcjFIYgzUgMxpyCwNsFmSYMmIZtizbloA2AGJm0xLkEpAIdFBITTmGpgAxjKYjONhW1JAPQ1Ef2oxTGIanv6GXFKZu5JCGRf38A3PVCIs25k0A/MaFKoMjIYFY2CmYwbMzloxyCzCUbtoIA3I3diwooBUbzGSYNgZCHSCnIFzBkJrVVFXY0DQ7MRauMiud35EHEYly52XREZkuIUTpY/wAgXj5dCGY0OhUTKfEmt0hsOJJ7p/oVuXUxBSCi8pYmMtmSIyOeRLoYxx31X3zChUXDqBqqR4TUldMZYBDYVHcNVRCWweRkkA5VDPaagQiZOOpKgoZnGKRHsNigFRFnu773YFzJvV9wblRIJSCuCgJMKCxqYSYhSCzBQDhbZrMabFQAYirlVynrTbd2SMTWzSfTl+5FmySRIByMQKVxqiMBckbSDyXMSEALQOUNxQWXQYAIK4MohoZEdhqzg/LmW8J3V0UJO4ZX/L8AoRZxYdxcQmySQh0ZGOWouLBkyQWPTGojQY5MkJshVlrLu/mLUR1SXvPu/mLvqZyZtAtBMGWwAYbiaNgBtIi4ipyXq/oPqVLIhznoAiPONhM4kiMHPSKvysOhw+WZRWr59PP0QXQyHk00+2bUdS1w+AdSWWGkY3zTeyXOT+iFLCupPLTTavZaXfd2FyQ6LDwvwN4ib6JP5FNxLCunUaatZs9w8DcC/h6Kulma10+/I5f/AFI8LO/tqcdH+K26fUyw8i8jT6L5YWoJnl7VwooConE3GRsM5qRlMyTMSGAVSFtQqas7okYdprX/AB5m1T0JRYiRSxnJktsqGvQlcNr3dn6EhMnp2BGtASAibp7j4oj0nqOgySIsiVN33YCiHPdvq38zEZy4CxpjWgHEBAmmzLiq6XK/cAMrx033+hBlyJkZ3T6/eghLX1QDO08K8DjOCdt92dphfBlKUbbX3tu+7ORwOGr1IRVPRLv36HR+HOP1MPNU8Qvd5S5epz8rk3aZrxpaTLTEeEaWWNOELQX4uWZ+fUsOF+HKVK2WEVtsXEcZGcbx10GYWV+xncn1ZfwS20aVO3I1VwiqRcZK6a1TIXGeOQpaWu1yW9vM5bFeP5xvGnRlJr7Wg4xt6BypFD40/wBN5xbq0E5Q1bjzj+6PM8Vg5U3aSsz2OHjvF3WfDtLs0ReJ0cPjtXT9lN9NNTXDNKGpdGWeNPcTx8KJf8d8OyoXejjfe5RunY2RkpK0Z2muzcHYOLF2GwiWIQEg8LdSubUCTSS2ZIRLo4nNo9GNnyKuvp9CdhamaK68wEx0RsGBYdSiSIECb1fd/MFTGzWr7sBIzlxrMDKegyYHIAESma9p13+QM0BNhQAylroLdTUNMVUYxnq/gjHxhh3Od7K1kt29rLuSePcTSo+2qUGqbvaUYzmtFdtyunZJbqLRWeDsE54aMZbOSb7duZ1HiTgntcKqDu4Ru4tSScU1Zx1t7tm1Zp6HMfHm7Nj5cFxKjwdxiM5LI26cnl3vlk1p6ctTtcRi1RpTnLle3mzz/wAM8B/h8jinaU9m1qo2d7JLS+l/Ms/GHEXKMaUXo9X56/5K5pOdLothfC2Us8ROtPVtKWr7M6TgdGjFZo06s4r8yglFvnZyepRUsA5pW0koK19nrZr4XL6nwuX8JUpulCdaS92btJWTTcLbxTSa91c2S03RB3GN1ZeQxNCo8idpfyzjll+qK/GcLUdUrPy5nm2A4Pi6NSWe8E5XjG6ko3d1ls3lSWnL1PWuGqU6MXJ3dunTTUJwUemKL5ejhfGeHvhpPtfvc8yp0r9/8nt/ibhrnhaqstv2PEISyuz0aNfiu4tGfP2Bl02N0525XQ+jLdPnz7q37fAXVS9TYkUG3W6bd9e1xMZu5nNms2pJIBs53QeDm4q/mBQWv3yHR0JUFFjTlcdEjYV+6iZFBRW0Q62kpd38xaZuo9Zd38zSKC01UkKc7sZVRElPUACmxLRuUg9LDGJYFKOecY9WkbqSBwtXLUg+kk/1AZ9A+GsCoUYK3LyLOWEUk810ulyr4Hjs1OKe1lb4bfMnYzG5adr6u6Rxm9nR46IOGnec6jSSiskI9EvqcviKjq13JbbHSYnC2otJ67s5Thrk3PK0knu7ciMfbLWqioo6nhCtptb3k+jW69TqMPUzLb03OJ4RxlOp7KaSb2ktNuq+p01PEOAdMSgmq9j+I4D2ita3oFRw2SCiuQ2njLmvbpEiHFg1aCyNO2q1v5nhPjfgToVpSS91s9qx3ELJ2PM/HmLU0+v3oaPGk1PRRnguOzzr25v2hGm9QoPodVGEkXuZlZqCuMc9hgNpxsb+olVBsZajGWOClpYnQKnh9S8mWkBlcmV9V6vu/maiZW0lJeb+YKZnZYHURCnHUmzYLSYAV04mXDxESPmJEghbjdmTmZCWoAer+DOIZ6MObWj7o6WtTdWKyNKabav8m+nI83/0/wAbacqd97SXpv8Afkd5DGOOy+9zj5ocZs6OPJygiHxPj04RcJKWfbLq7vl3XmcxRo1ZtRzunfXRXepf4uXtZye+WL16af3Ezo5XGXLWPqmSg0hTbasvPDfA8k/a1WpSUcq06qzk/O2nxLrGU8qX8r28vIqcDxHRIncQq5qUlfW2hW9vYRnrRX1MbKEmr/sHU4o7blZOtnoqX5k2pfpqV2JxLUb8gUHeiz8VVsl8V4rZPXWyOF4ziXU3JWIrSnfVkJ097m/FBRMGbI5nNVqeoCH492mxEZG1GckU5+QTFR2GZSaAJRvb75jooQpjaSbaACy4dQsT0gcPogxlbK2qvefd/MyKMqr3n3fzZuJQWm2jSNyBuIBVencgTplkmLqU76gFlXJaBIdVp+QlQY7HRZeHsV7OvB8r2+Ka/Y9SnQm4f7aUm9bPutL+p49Si0z2PwTi/bUYv8yVuW6+0YvLVVJGjA+0QsFVq+84wlo/eWj8rSW7FYrEV8vvQyx3StG3wvcssVwfFRqynCSUZO9nv6WEYng+JqaZ432XN66X1f0MvvtGznGqoqoYyo3eNOTt0at+rOgoVZON1rCST81vdPzWonAeG69N+81JF/SwORJ8v3tcUpIqSvopeH0rxrR7SX1Zy3G6tvd6HdYmiqcZy8rfr/k84xlT2lRvkizDt2V5NaNUUR+I2SJcY2KriFRu6Ncdsol0c9jVrcRFdx+NWomMjZEpDgxlxcQiQDYolYJOUhOFw7ky2wmHyvT4jEyYg0haDjIZArK34pX/AJn82aiDUfvPu+27MTM5aHMFGM0MRsFsJAyQgAlYB00E0ZYABjBHY+BuI+zqZeT+Zx5M4ZXcJqSKsseUaJ45VKz2rDYudTnZakmnhEm3e9zm+DcR9xdizXEdNzlPWjqRWrJ1aLV7SfxuBhsS3pLfqV9fiN/nuRoYuzbbEPS2Z4wxyhSyp6vzPPqDVyd4r4nnnlvtvqUEKsnojdixtRMGSfKRNxWJ5IjSw7tdk7DYK3vPX+5qvDctTrSK2jlsbC8rEZQ5W2LDEUr1F3FqFqtu7+GrNaKiOqf3uSaGDb/uWtOikNSVx2KwMLh1FDY2zG2geZJEWMaCgA0EiRErK8lmlbbM/LmzUWZWd5Pzbf6mkigtDuaNM3cAMQMmbAQAbbNSZps0hAbSCnVyWilmqStZdL83+xKp0XTpzrSX4F7q6yei/VoZ4VwTnUlUnq7bvnJlfJbf0JSTgk37JfAeIVVL2WW8lvqlv3OtVDEpa0p2tfa6a9Gcfwar/wCZJvv+p7dwuX+2ulkYvIpS6NWCTcezzfEcRlDeEl/8sqeIcbnZ5U13PXeJYKM42aRxvHuBRs38CMJRvaJZOVdnmSzSevMveC4G7VuYivgskmrHWeFsF5cmX5clRKIR2angssfQouIpQi2/ux2/EqOWGuyOCxNJ4iq7P/ajt0fn8SODYs0uJVYehfNVkrfy9iu4a74l/wBM/wDqWnilJWpp+l9F0KrgNFuupaqyl8LNfU3pflbKMb5OyywtTZdL/QkSsQsQmkrbm6WJT30ZKI2iU5AqWqNNArWS7k0RH5gkJcdQ4MdkGV046vuaSCm9wblJaaNxNIKCADUjVg7EzD8Pb1eiISml2ThjlN0iujFvRItsHgcqu9yXTwsY7IZKWiMuTNekb8PiKO5ieL2jRcXzSS7pp/MsfCuHUaTn1zO1ukWUPiOTdWmvyJN35OXf75HTUmo0VGLt7renJeQoqsa/Uz+dK8rX00cjwqqli3y1t+p7fwSteC7L5HgXD+IrD4n2s4e0inacXzT3t5ntPhbH4fEQvg68JLnRqO1SPl/N13T23F5cHpoWCaWmdBUq6qPOzdu1v3K7ikE4/e6J9WjUT/45d04tfO4uphJyWkH6uK8upiL5Si0eeYqinK51PAcMo08z013vbmv2FYjgappzrVqdFX/NLXn2X6nNcV4m6zVGhOToxes+U3f8qWijzvq/MvUXk0Z3kjDY/jfEZ4qrKjT0pRfvPbPKPJO/4fnYreI1lQheC9Wt3yfmi0oU407R5bzemvPJfzKzjlL+IqaL3Vay203NOOuvRhcnklbOVw2Cniajlvzd3bT13OgpYCNKDt+J7u1r+S8jeFoRpO99EtNtb/t9QMRifaNRRZKbk6XR0sWKOPHyl8z6RBxOFeWPmQ54R9Do69Ne6rCZ4YlHKLJ47iyhg3HsOzJ2aJtfB3K6tRy9y+M7M0okhp320GJEClinHdXRMpVlJaP9yZS4la+fc0zJA3KywNRG0qLk0krg4ek5PT/Bf4KgoLz6/sVZMiii/BgeR/oIo4OMFqrvr08kS4oCewymtLoxzlZ1cWNR0jTRpU7hOIUUUuVGiMLeyNXptRtbNHmn9GScHJODS/lyxv3/AAvozc0QK0MrzLbmvIljyXoz+V4sZLf/AD/H+o43ikWpSv1+pXJ8+aL3j9K0pPlKzKKx1Yu0cRpp0y2wvibGU1aGKrxXT2s2vg2FiPFGNqLLLFVmuntJL5WKe4/BUM8kkHGPdCLTg2DnXqKU253dlmbk2+7O/hVWHillzS2W3LoUvC4RoQzPdWUerZPw8G/elq3+i5JGLPl/ka/F8RZX+YZUx9aW0YxvzerEfw9ST1l9CZcdEyvyGdaPw+Eev7f0IMOHLeTuSqWHS2GBIX4kn7Lo4McHpCai95Ly+oz2YM/xLsSC7lpFPG5OxEqdirx1Hd2Lae5Hrw0NGORg8nEq0UNSiQ6tBrVHSewT5EOtgzTHIYJwZQy3JeEwDnq9I/PsbweFTms21rrzs9mXtOBRmy8dI0+L434n5n0Ko0ElZKy+9SRSibyjKcNLGOUrR1oQUWkDOndAKOg5g5SpsvSQuxtIJo0iEmThHYLAqQG2B3K7oucE9M5TxHStTv0lb0epy9zsPFcbUu7Rx9jt+PK8aZ5byo8crRi1Oo8P4RRSlLTntyt9/EpOE4RzmtNEdZh6d2orZb/sGadIrw43OVEzDxc5Z5aJfhX1J0WDThYfGBx5z5M9NixKEaNJjFIHJoHBFZckbTMuZY24FkWVyjQK/F6fVEiwiO4+5fbM9IXITV2HqwNSGnqvmXx0Z8keUWJUdzTpX5kx0kE6ZPkZpeOzk+Gyv7OT/wDaPl96F6jm+Fz/ANua1vGUZLXz1OgpyukxeSt2S+HS04jDYu4ynqzObnvoGwaQSiaSKpNMshFoFoxeYTiAytsvh2YA4mSkYiDRZyOd8aStTgusn8Ev7o4+MbuyOo8cVNaUeilJ+rSX/VlLwnD5pX6Ha8VVhR5jzpX5Ei14fQyRSW73OjwVDKvNlfw/D635IuIox+Tlt0bvAwUubGRiOihFtQ7mE643kHFCkNiFkowdm0jbMNNk4MWVNC5PX4fU3KQqpdsZE1qtM5u22Pow0BrU/d36DaQnGV9qcFmqO2nJK9s0nyQ4NuWiebhDE5S1okVKsYRzTkopbt6IQsXUnb2VN5X+erenG3WKtml6IicTxVHCe9Wkq9a2nSD5ezhsv6nqcfxTxFXrvWTgukZP9XuzXDBfZxMvxHJk1j0vqS+Cfjf9P1L3A/gXZGGEPKL/AIf87+wyX7j8Pz9DDDJLo6cOx8TXUwwzs1ejBLMMIvosxiZbhMwwX0D2zjPGP/NH+hf9pGuCr3DZh2cf7FfY8zn/AHiX3Onwa90lUzDDk5fmZ6LB8iGGR3MMK10Xy7GsZAwwiui32EakYYSgQydEb8z++Y1GGGz6HMj2/uS6JB4P/wAdV83Xab5tKULJvpq/iYYW+N7/AIGD43+yh9zz3Fybqzbbbu9Xq92Rpb+r+hhh1TkR6P/Z"/>
          <p:cNvSpPr>
            <a:spLocks noChangeAspect="1" noChangeArrowheads="1"/>
          </p:cNvSpPr>
          <p:nvPr/>
        </p:nvSpPr>
        <p:spPr bwMode="auto">
          <a:xfrm>
            <a:off x="207380" y="-1897063"/>
            <a:ext cx="4532719" cy="39624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2294" name="Picture 6" descr="https://my.vanderbilt.edu/johnmcjunkins/files/2013/02/nicolaus-copernicus.jpg"/>
          <p:cNvPicPr>
            <a:picLocks noChangeAspect="1" noChangeArrowheads="1"/>
          </p:cNvPicPr>
          <p:nvPr/>
        </p:nvPicPr>
        <p:blipFill>
          <a:blip r:embed="rId3" cstate="print"/>
          <a:srcRect/>
          <a:stretch>
            <a:fillRect/>
          </a:stretch>
        </p:blipFill>
        <p:spPr bwMode="auto">
          <a:xfrm>
            <a:off x="3351926" y="1828801"/>
            <a:ext cx="2510942" cy="2899410"/>
          </a:xfrm>
          <a:prstGeom prst="rect">
            <a:avLst/>
          </a:prstGeom>
          <a:noFill/>
        </p:spPr>
      </p:pic>
      <p:pic>
        <p:nvPicPr>
          <p:cNvPr id="12296" name="Picture 8" descr="http://ircamera.as.arizona.edu/NatSci102/NatSci102/images/galileo.jpg"/>
          <p:cNvPicPr>
            <a:picLocks noChangeAspect="1" noChangeArrowheads="1"/>
          </p:cNvPicPr>
          <p:nvPr/>
        </p:nvPicPr>
        <p:blipFill>
          <a:blip r:embed="rId4" cstate="print"/>
          <a:srcRect/>
          <a:stretch>
            <a:fillRect/>
          </a:stretch>
        </p:blipFill>
        <p:spPr bwMode="auto">
          <a:xfrm>
            <a:off x="9252313" y="1828801"/>
            <a:ext cx="2599191" cy="2926114"/>
          </a:xfrm>
          <a:prstGeom prst="rect">
            <a:avLst/>
          </a:prstGeom>
          <a:noFill/>
        </p:spPr>
      </p:pic>
      <p:sp>
        <p:nvSpPr>
          <p:cNvPr id="3" name="TextBox 2"/>
          <p:cNvSpPr txBox="1"/>
          <p:nvPr/>
        </p:nvSpPr>
        <p:spPr>
          <a:xfrm>
            <a:off x="204355" y="4756143"/>
            <a:ext cx="2793271" cy="461665"/>
          </a:xfrm>
          <a:prstGeom prst="rect">
            <a:avLst/>
          </a:prstGeom>
          <a:noFill/>
        </p:spPr>
        <p:txBody>
          <a:bodyPr wrap="square" rtlCol="0">
            <a:spAutoFit/>
          </a:bodyPr>
          <a:lstStyle/>
          <a:p>
            <a:r>
              <a:rPr lang="en-US" sz="2400" dirty="0"/>
              <a:t>Isaac Newton</a:t>
            </a:r>
          </a:p>
        </p:txBody>
      </p:sp>
      <p:sp>
        <p:nvSpPr>
          <p:cNvPr id="8" name="TextBox 7"/>
          <p:cNvSpPr txBox="1"/>
          <p:nvPr/>
        </p:nvSpPr>
        <p:spPr>
          <a:xfrm>
            <a:off x="2945633" y="4786919"/>
            <a:ext cx="3453500" cy="400110"/>
          </a:xfrm>
          <a:prstGeom prst="rect">
            <a:avLst/>
          </a:prstGeom>
          <a:noFill/>
        </p:spPr>
        <p:txBody>
          <a:bodyPr wrap="square" rtlCol="0">
            <a:spAutoFit/>
          </a:bodyPr>
          <a:lstStyle/>
          <a:p>
            <a:pPr algn="ctr"/>
            <a:r>
              <a:rPr lang="en-US" sz="2000" dirty="0"/>
              <a:t>Nicolaus Copernicus</a:t>
            </a:r>
          </a:p>
        </p:txBody>
      </p:sp>
      <p:sp>
        <p:nvSpPr>
          <p:cNvPr id="9" name="TextBox 8"/>
          <p:cNvSpPr txBox="1"/>
          <p:nvPr/>
        </p:nvSpPr>
        <p:spPr>
          <a:xfrm>
            <a:off x="9377466" y="4817697"/>
            <a:ext cx="2586493" cy="400110"/>
          </a:xfrm>
          <a:prstGeom prst="rect">
            <a:avLst/>
          </a:prstGeom>
          <a:noFill/>
        </p:spPr>
        <p:txBody>
          <a:bodyPr wrap="square" rtlCol="0">
            <a:spAutoFit/>
          </a:bodyPr>
          <a:lstStyle/>
          <a:p>
            <a:r>
              <a:rPr lang="en-US" sz="2000" dirty="0"/>
              <a:t>Galileo Galilee</a:t>
            </a:r>
          </a:p>
        </p:txBody>
      </p:sp>
      <p:pic>
        <p:nvPicPr>
          <p:cNvPr id="8194" name="Picture 2" descr="http://upload.wikimedia.org/wikipedia/commons/d/d4/Johannes_Kepler_161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86436" y="1905000"/>
            <a:ext cx="2450462" cy="285114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399133" y="4786919"/>
            <a:ext cx="2742486" cy="400110"/>
          </a:xfrm>
          <a:prstGeom prst="rect">
            <a:avLst/>
          </a:prstGeom>
          <a:noFill/>
        </p:spPr>
        <p:txBody>
          <a:bodyPr wrap="square" rtlCol="0">
            <a:spAutoFit/>
          </a:bodyPr>
          <a:lstStyle/>
          <a:p>
            <a:r>
              <a:rPr lang="en-US" sz="2000" dirty="0"/>
              <a:t>Johannes Kepler</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1"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015" y="228600"/>
            <a:ext cx="10969943" cy="990600"/>
          </a:xfrm>
        </p:spPr>
        <p:txBody>
          <a:bodyPr/>
          <a:lstStyle/>
          <a:p>
            <a:r>
              <a:rPr lang="en-US" dirty="0"/>
              <a:t>Johannes Kepler</a:t>
            </a:r>
          </a:p>
        </p:txBody>
      </p:sp>
      <p:sp>
        <p:nvSpPr>
          <p:cNvPr id="3" name="Content Placeholder 2"/>
          <p:cNvSpPr>
            <a:spLocks noGrp="1"/>
          </p:cNvSpPr>
          <p:nvPr>
            <p:ph idx="1"/>
          </p:nvPr>
        </p:nvSpPr>
        <p:spPr>
          <a:xfrm>
            <a:off x="203147" y="1295401"/>
            <a:ext cx="11884104" cy="2362199"/>
          </a:xfrm>
        </p:spPr>
        <p:txBody>
          <a:bodyPr/>
          <a:lstStyle/>
          <a:p>
            <a:r>
              <a:rPr lang="en-US" dirty="0">
                <a:solidFill>
                  <a:srgbClr val="002060"/>
                </a:solidFill>
              </a:rPr>
              <a:t>Johannes Kepler reiterated Copernicus’s heliocentric model but for the math to work the planets motion wasn’t circular but elliptical.  He used the Copernicus model and Brahe’s (his teacher) math to understand planetary motion.</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4412" y="3124200"/>
            <a:ext cx="7711316" cy="3092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3539730"/>
      </p:ext>
    </p:extLst>
  </p:cSld>
  <p:clrMapOvr>
    <a:masterClrMapping/>
  </p:clrMapOvr>
  <p:transition spd="med">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867" y="228600"/>
            <a:ext cx="10969943" cy="990600"/>
          </a:xfrm>
        </p:spPr>
        <p:txBody>
          <a:bodyPr/>
          <a:lstStyle/>
          <a:p>
            <a:pPr algn="ctr"/>
            <a:r>
              <a:rPr lang="en-US" dirty="0"/>
              <a:t>Galileo’s Discoveries</a:t>
            </a:r>
          </a:p>
        </p:txBody>
      </p:sp>
      <p:sp>
        <p:nvSpPr>
          <p:cNvPr id="3" name="Content Placeholder 2"/>
          <p:cNvSpPr>
            <a:spLocks noGrp="1"/>
          </p:cNvSpPr>
          <p:nvPr>
            <p:ph idx="1"/>
          </p:nvPr>
        </p:nvSpPr>
        <p:spPr>
          <a:xfrm>
            <a:off x="0" y="1219200"/>
            <a:ext cx="11376237" cy="1828800"/>
          </a:xfrm>
        </p:spPr>
        <p:txBody>
          <a:bodyPr>
            <a:noAutofit/>
          </a:bodyPr>
          <a:lstStyle/>
          <a:p>
            <a:r>
              <a:rPr lang="en-US" sz="3600" dirty="0">
                <a:solidFill>
                  <a:srgbClr val="002060"/>
                </a:solidFill>
              </a:rPr>
              <a:t>He saw stars that weren’t see by the naked eye</a:t>
            </a:r>
          </a:p>
          <a:p>
            <a:r>
              <a:rPr lang="en-US" sz="3600" dirty="0">
                <a:solidFill>
                  <a:srgbClr val="002060"/>
                </a:solidFill>
              </a:rPr>
              <a:t>He saw mountains on the moon</a:t>
            </a:r>
          </a:p>
          <a:p>
            <a:r>
              <a:rPr lang="en-US" sz="3600" dirty="0">
                <a:solidFill>
                  <a:srgbClr val="002060"/>
                </a:solidFill>
              </a:rPr>
              <a:t>He saw spots moving across the sun (sun spots)</a:t>
            </a:r>
          </a:p>
          <a:p>
            <a:r>
              <a:rPr lang="en-US" sz="3600" dirty="0">
                <a:solidFill>
                  <a:srgbClr val="002060"/>
                </a:solidFill>
              </a:rPr>
              <a:t>He saw moons orbiting Jupiter</a:t>
            </a:r>
          </a:p>
        </p:txBody>
      </p:sp>
      <p:pic>
        <p:nvPicPr>
          <p:cNvPr id="4" name="Picture 2" descr="http://www.i-italy.org/files/imagecache/545x/files/still_photos/Galileo_1244734c_1239239935.jpg"/>
          <p:cNvPicPr>
            <a:picLocks noChangeAspect="1" noChangeArrowheads="1"/>
          </p:cNvPicPr>
          <p:nvPr/>
        </p:nvPicPr>
        <p:blipFill>
          <a:blip r:embed="rId2" cstate="print"/>
          <a:srcRect/>
          <a:stretch>
            <a:fillRect/>
          </a:stretch>
        </p:blipFill>
        <p:spPr bwMode="auto">
          <a:xfrm>
            <a:off x="7466012" y="4038600"/>
            <a:ext cx="4477562" cy="2519285"/>
          </a:xfrm>
          <a:prstGeom prst="rect">
            <a:avLst/>
          </a:prstGeom>
          <a:noFill/>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228600"/>
            <a:ext cx="10969943" cy="1066800"/>
          </a:xfrm>
        </p:spPr>
        <p:txBody>
          <a:bodyPr/>
          <a:lstStyle/>
          <a:p>
            <a:pPr algn="ctr"/>
            <a:r>
              <a:rPr lang="en-US" dirty="0"/>
              <a:t>Galileo’s Arrogance</a:t>
            </a:r>
          </a:p>
        </p:txBody>
      </p:sp>
      <p:sp>
        <p:nvSpPr>
          <p:cNvPr id="3" name="Content Placeholder 2"/>
          <p:cNvSpPr>
            <a:spLocks noGrp="1"/>
          </p:cNvSpPr>
          <p:nvPr>
            <p:ph idx="1"/>
          </p:nvPr>
        </p:nvSpPr>
        <p:spPr>
          <a:xfrm>
            <a:off x="406294" y="1295400"/>
            <a:ext cx="11376237" cy="5029200"/>
          </a:xfrm>
        </p:spPr>
        <p:txBody>
          <a:bodyPr>
            <a:normAutofit/>
          </a:bodyPr>
          <a:lstStyle/>
          <a:p>
            <a:r>
              <a:rPr lang="en-US" sz="2800" dirty="0">
                <a:solidFill>
                  <a:srgbClr val="002060"/>
                </a:solidFill>
              </a:rPr>
              <a:t>About 100 years prior, the Catholic Church met at the Council of Trent.</a:t>
            </a:r>
          </a:p>
          <a:p>
            <a:endParaRPr lang="en-US" sz="2800" dirty="0">
              <a:solidFill>
                <a:srgbClr val="002060"/>
              </a:solidFill>
            </a:endParaRPr>
          </a:p>
          <a:p>
            <a:r>
              <a:rPr lang="en-US" sz="2800" dirty="0">
                <a:solidFill>
                  <a:srgbClr val="002060"/>
                </a:solidFill>
              </a:rPr>
              <a:t>Who is able to interpret scripture?</a:t>
            </a:r>
          </a:p>
          <a:p>
            <a:endParaRPr lang="en-US" sz="2800" dirty="0">
              <a:solidFill>
                <a:srgbClr val="002060"/>
              </a:solidFill>
            </a:endParaRPr>
          </a:p>
          <a:p>
            <a:r>
              <a:rPr lang="en-US" sz="2800" dirty="0">
                <a:solidFill>
                  <a:srgbClr val="002060"/>
                </a:solidFill>
              </a:rPr>
              <a:t>Catholic church leaders interpret scripture and use that knowledge to explain how science works, but Galileo said scientist should understand nature and use that knowledge to interpret scripture.</a:t>
            </a:r>
          </a:p>
          <a:p>
            <a:endParaRPr lang="en-US" dirty="0"/>
          </a:p>
          <a:p>
            <a:endParaRPr lang="en-US" dirty="0"/>
          </a:p>
          <a:p>
            <a:endParaRPr 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Descartes v. Bacon</a:t>
            </a:r>
          </a:p>
        </p:txBody>
      </p:sp>
      <p:sp>
        <p:nvSpPr>
          <p:cNvPr id="177154" name="AutoShape 2" descr="data:image/jpeg;base64,/9j/4AAQSkZJRgABAQAAAQABAAD/2wCEAAkGBxQSEhQUExQVFBQVFhUVFBYUFBUUFRUXFBQWFhUUFhUYHCggGBwlHBQUITEhJSkrLi4uFx8zODMsNygtLisBCgoKDg0OGhAQGywkHyQtLiwsLC4sLCwsLCwsNCwsLCwsLCwtLCwsLCwsLCwsLCwsLCwsLCwsLCwsLCwsLCwsLP/AABEIALQA8AMBIgACEQEDEQH/xAAcAAAABwEBAAAAAAAAAAAAAAAAAgMEBQYHAQj/xABNEAACAQIDAwUJCwkHBQEAAAABAgMAEQQSIQUxQQYHEyJRFTJUYXGBkbPSFyMkNEJzdJOhscMUM1JTYqPBwtEWQ2NykuHwCESCsvGi/8QAGgEAAgMBAQAAAAAAAAAAAAAAAAECAwQFBv/EAC4RAAICAQMCBAQGAwAAAAAAAAABAhEDBCExBRITM1FxQWGBsRQiIzI0kRUkQv/aAAwDAQACEQMRAD8A0HnA5TybPiikjVHLydGQ+a1sjNcWI/RHprO256MWP+3g/ee1Vm56/i8H0geqkrD5d5rLkySU6TO5o9Jinp1OS3tmj+7Xi/B4P3ntUvh+ePFMbGCDzdJ7VZcop5gl63mNQllklyasOgwOSuJorc8eL/UQfvPaoe7Hi/1EH7z2qzmSkmxajeaismR8FktFpI8pL6mme7Hi/wBRB+89qh7sWK/UQfvParL/AMtTtpzDOp3Gm8mRChpNHJ0kv7NIXnixf6iD957Vd92HF3/MQfvParPoU40S2tQ8efqaP8Zp0t4/c0WXnfxY/uIP3ntUbA87uKkJHQwCwv8A3ntVnWKbSu7GaxfyCk80+y7HHpum8ZR7NvqaZNzqYpRfoYf/AN/1qPPPLi7/AJiD957VVjEm/oqElQXqOLUTfLJ6npmlVdsEv7Ny5AcuJsfKySxxoFjzjJmvfOBY5ie2m/OPzgTbOxEcUUUUivHnJkz3BzlbCxGlhVd5n4yuJk+Y/EWmHPf8bh+Y/EatuKbljtnm+pYYYdQ4QVKl9hb3asX4Ph/TL7Vc92rF+D4f0y+1WZ2opFStmGkaWee3F+D4f0y+1Q923GeD4f0y+1WaZaKRR3MKRpvu24vwfD+mX2q4ee7F+D4f0y+1WZlaAWjuYUjTBz3YzwfD+mX2q57t+L8Hw/pl9qsumnVdN58X9aKJ77lb0inbCkap7t2L8Hw/pl9qh7t2L8Hw/pl9qsvDDcbqf2v4GukWothRp3u34zwfD+mX2qB578Z4Nh/TL7VZeBQothSNPPPfjPBsP6ZfarR+bDlfLtKCWWVEjZJjGBHmsR0aPc5uPWrzSa3HmA+K4j6SfUxU0xND7no/MQ/Pj1UlYfOupFbdz1n4PD8+PVSVi+MHWrJm8w9N05Xo17sbAU6wZ63ppPLSmF76q5cG3EqkhntRrDymokipTbG8eeosmtGH9qOLr3eZhMtdQkGu3rgNXGDhlk2Nic6kHeOPaDTqZLVHcmwSz/5f41OzLcCubmqOSj1uinKelTlyR+L70UNjHrHyUfFxkLSexWtJ5aP+GWJ1niyXlHmqOeGzXNPdoLovlNFh62ni31RB0rNmWnKi8c0/xqQf4H4iVGc9w+Fw/MfiNUnzVfHJezoB6xajee4fCoT/AIP87109P5SPGdY31b9l9jOKFFoxFWHMOGuBaNRlpMaCkU3xEtuqN5GtqfBajWlAJ4k6n+lNDEHiy6Gkot9SmytmS4pyqDMbXI0vbynQVYtkcjEeRQcThi5ZSyLIpygHvb31JpyyRitxrG5cFSxEnA7qNgZb9U+Y/wAK1LaPIBHZ1B0browGqt8pT+z2Vn21dhy4YtdDYHf2VXDLGexOeJrcalbVwijJKHFx5/LQqwpOZa27mDHwWf6QfUxViX+1bbzCfFZ/pB9TFTjyJjnns+Lw/SB6qSsdxw3VsXPYfg8H0geqkrH8eu41kz+Yeo6X/D+o3XhRPyhEPWPopnjsQVFhxqNZ6lDFe7K9RrvDlUeUOsfis7aCwG6++mhaurrVm5L8iMRjjaPIo7Xa32AXq64wW5yZSlkbkyrk1wXrU/cRxlvz0F+zr+zULjubDHRXssclt+R9fQbUvGh6laj3PYhOTEvXYdo+41ZTrVImheFrMGRh26GpHAbcZdHGYfbWbPgc33RO5oNdDFDwsn9kzi16vlppsc++jz07nYNGGBup3Gmuxfzo89UR/ZKzqza8SDRMYvh5xSMWhPktTrEDVfPUeH31RDeJry7Mu/NGfhc3zP8AOtNees/CoR/g/iPTzmkS2Jl+Z/nWmnPUPhUPzP4j11dP5R4zq6rVP2Rm5FACjMK4asOcEIo61wV0sBqaQwuJeyntNRgjvpx3nyCnOLl1B4A29NGhwTHvdS+4DefJUlsgas1Lm25IgQNLKMwlsMnBlABynxE+mpvbO1EU9D+TsyKFLAxRLCQxykIu+9POQWMY4OMONwGXhpTzauKTOAU6WS90TyfKPiFcueR9zbN8YDDauHkgwTPCuSQKoC98EzGxt5L1k+1EQI7SNPI+VrNNdASNCVVToNeOtbRjZVxGHnUMp6rKWDDqmxHmPlrHuVGQYUMe/cADz2JqzBLevVkckdm2VTZ91Nj8qnVhUet9DrpUgDcA10ZcmBcAyVtfMMPgs/0g+qirF62vmJHwWb6QfVR0R5Ew3Pj8Xg+kD1UlZHtDdeta59Pi0H0geqkrJdo8PHb7qyajzEen6S/9V+5B7TTcajRrVjmiuLHcaiZMLkJ49lXY5qqMOt08vE7lww2FAFbTzOQ5YpJvHlAGnVArFoENwBxNv/ta1zabUCRGNbllYlr7jw6p4isusdQsUI90XFFp2ttV3kCl8TazNaIdFEoX9KS1yf8AypbHzvHhgymTOzKtywdgrkdYFtDYX89Ss86lczroAW13aa1X8dyiw7K8criPMpDBgQbHcRpXOWS6FGHojKeXqi0bWkDNcsJHEjC+7NbcaqeHhZzZQSTuAq2cr1NoM4vmux/bBC5WHZe508dSWyY4wgZEC30PaCPHXR/EeHiTaNeLRePlaukiM/JDFCqnfYk+U8KabFPvw8/3VMbWXjwqF2aPfl8ZtVMJd0G2decVCUEvgT2MG7yGmwQbuN/NTvFR6X/4KYRA3N6oh+02z5RfeapbYmX5r+daYc9HxqL5j8Rqf81bfCpPmf51pjzz/GofmfxGrq6XyTx/Wf5b9kZwa4RRhXBVhywRrTXEuL2JsOFOpTYabzUdNhwLXJJOn+9NUNcAJA8YvYj+NPtlSWlDJ8mxtxtfW1NkKqBmW5Fxa+lT/JDYn5TOMx6NPEQrX3jUnQXom9tyUeTWeSWIXoMp0sAQPERofIe2ksZDiHlYQskaiwZzfO5OuVeqbAeerSmxY3hRL9ZVsHW1/H4iPFUVNhWw6npOugGjgaW8Y4GubPE47muORMpW34XkU3lJsGVuubHiA3vYvbW2o31nfKaUiGGMi2rMBe/VGg++r/y22vhjHmLEa3QKbB7b7i2tZVPjDLIZH8w7BwFatLBvdlWonSoTEvVtxqRhU5Rf/gpipS5sDrepGMkqL+StUjKjqjWtq5jB8Gm+kH1UdYstbVzGH4NN9IPqo6I8kWF59h8Fh+kD1UlZLjDu8g+6te57482GgA8IHqpKyLEC7HW9rAVk1D/Oel6Xtp/qKYSJc0ea9s63tvtmG7Q6+b01oWN5JxYi4UKpZHIJuWQnUHQkA33+Q7qzyU2XUgW4k2tWjcldrxPCqiSICRiqQxgNNI28hyToSRoSPlcLVVBN7lGvnTTTIHZ3NZMXyyuka26rKc7MxvYdGe985q0bN5CPgV6RJRPcWkAUC1jr0YB6w8W/SrLhscABmuobvIQF6QiwXK533W4BG+1jUzg5LAbhawCn+7A36jjYg8N48tXSgpppnMWonF2ih8o9qmOC4IOYgJ5t5t2jSqm2z8yl5J+swuVCB7+Vmbx9laVyo5Fx4wZo26GXgRco2v8AeL26HUfbWb7awcmHfosQgV7XXXquODK3EVhlp5YuDo4NTCarhlXx+EaRkhXrFCchF8uXeQOz+tSuy9nvDmD6AgaEgm/jtuqT5GbKZ8QDcgxo7Fl1tewFyDxsas218AMt7+jTdwtfh2Vp7e/HRKGpeHNaKTtJer21XsDpMn+YVY8a4K6cNNNdB2VXYFtMv+YffWfBtFo72X83ay0Hj2VE4nHBSQotrvqVnbKGPi/juquSw317aqwxT5NOaTS2L7zOMTi5ieMP4i0XnnPwqL5n8R6U5nbflUtv1P4i0lzzj4XF8z+I9dfD5Z43qv8AKfsjPstcKV3LRr6HsFSOcJyR3Um+W3GomSU3vfTtOlKYrFF9FFwN3Z56avHrrqfsq2EdtwcvQ6zAcQT91afzW8qsK7LhsbHGr6CKcgAN+xLwv2NxrLylIZdabgpKmRUmuD2VHGFFhpbT/aiPHesI5tudB8MUw2MYvBoqSm5eHszfpIPsrYOUnKvDYGISzyCzC8aKQzy6XGQcR491Uyg1sWqSIzbnI3DYgXWKOOYElGVQoYlcpSQDvlI08W/hWEcp+TpgZjGLKrFJEJBeFh8k9o10NTnKDnYxeLYpH8Fia4tEbyEHQBpbfcBTmVI5MGXVQB0W4cCNLX8Z1p7w5FtIoghuABv+3z1I5LC3/L0XC4dVvbfuudaOxobsQS1bRzFfFp/pB9VFWKE1tXMT8Wm+kH1UVSjyRYtz1xs2Hgyg/nxf6txqfKRWQzYGYMFuibs2pdkubXYKLitu508MZcOsYzAM9myEZrZCb2OhtbiQNN4rLsGsfQiwWAILdIxLLN/iI/fKL3udVNgNLi+bM0pOtzqaab8FRulvuQWL5D4y92yNc2Wz5s3+W4/pRNkbSxWy59QYz1tGUHvrAsO3duvVpwu1pgqm3Qxui9eVekkkINwyx34jQE6dlS3KCBMTHlfKwIsjEhjnA1S4Gj6XsBwqhajJGSU0q+Q3hi+B7ya5QRtCsjsJsVISBFZFuqsBfXhlkNr7szcNKuOBmYGxIEkgzDUsAmoTOSOta+8b9d1r15q2fj3wsodLZkP/AIkqbi44itI5NcvImmLyiyx2ZdbtnYFSUBOthYZRvvfxVrcPijFKNbGvHE6MQCVyEdXUZr2sbHgQAfs413EwJOGSVRIoKXzBSoJQG4J3an7aquy8cjYbrOATJlbLKpYFWOU9JYanNqNw3UfH7aREkKyqR+UIgPyVdgct1BPU6vbpr2WqHyK+1rgk54o4VbokVAwJUCyFrXzqeLZd9gNx38arfKPaAIJdCyOLqwAEmhS73vqCLnJcdX5W+0XtzlMsUkhZi7xO0kd3DBoZdXQOV722W1tesRwArN+UnKZ5g6KbQsQcoLZRbctiBcA7r7rm281NQ9Cae+4deUKm6kaa2fdfXQleFxbS9BXHSIRuuvHx1DbOwZlPGwuTYX9A/wCb6k12fJGNFuAb3B3eUVTPHCLdHc02ryySU90WfajaHy1DS62qwGMEkHjf/aoXExEN2bx6K5+J1segzR2LvzQx5cTL44f51pDnmPwqL5n8R6e81KWxMnjhv5i60x551+FxH/B/Eaurp3+keP6uq1T9l9iggVHY/Fa9GnnNPsRiAkZYjrblHjqHwa3JPGtEI/E5knWwrh4wBScxpZjTeTWrGQCqaSkFKCkc+pBoQHPFQllZrXYtYBRmJNlG5RfcPFXGrgoA4tW3knOZonwt7EsGU+LU2/1BfTVRNGicqQVJBG4jQjz0pruQ06ZYJFKsQwsQSCOwjfRC9zSWExRlBLG772J3m/GlLVRVEwVtnMZ8Wm+fPqoqxQCtr5jPi030g+qjqUeRMsPLuEMkd8wyyZgyC5U5GGa1wTa541ne3MRlhkd1uqFgJEIDXF1sOrrqHuNB9laLy5kYImXLcudWJAFkY3uNb6VkGKV8fixh0BCIxMpBJVyDbO1r2Gmt763rBmi3mb+COjpXWO2JbA2k5W0qxrEbmHMpAWQjrMrnvARY3sVuBpTsytAscpUMdVkW5YoWAAiXSyhgATbvrXGgqL5wZo4gMPEwYKbEg3HV32HmFRuwNoy3MRksXhKpmAYWBLAMCOtpe2otpVjx98e5fEnDL2ypkRyosZnZQQGJNzazEEhmW3C4qIVqn+WMCxyhUIaNRaNhuZdCG39jDz1XL1rx7xRhzNxyMmdn7SkCMiuQltVsCp8xFJttN2Fifu0INwVtuOp1pDY2sgW+jHKfPpRcZhjG8iHejFezcbXoreh9zcUzkm7/AJp5KQVq6z3oqipJEJO2XHkA69KFYBt5AOi7hv8AQasWLh6MTKvXGRiSt1YZhxU6EDt+yqTyVUGYXNrAtvtfL8kaHXzHyVZ9tTFA8pYMpUquXTKxFhmF7i/W1Gnprn5cd5Tr6fJWK38Bxg8RnRX7VBPl3H7aPtCHOtx5/wCBqH5KTZomXipB8x/3p5JjzGTxtoRWKeNxyNI9NhyrJgjJ+hceaKT4TKp1tEbE9hdbimnPL8ch+Y/EannNJi0kxUuUFW6HXW479d1Muej45D8x+I1dXT+VueR6s09U69EUZnsL9gJvUHDJvPEm9SG0prRnx6VERm1aILY5khZmpvK+tLBqaznWpoiHzUk9HBorCnwAS9dFcNCgR21cItXRXSaAD4ebIwYefx1N3BAI3Gq/en+zsR8k7vk/0qE1e5JEgWraeYk/Bp/pB9VHWKGtq5h/is/0g+qiqEeRsX5652XDRBO+ecIDqCLxubi3k+2ojkpsk4bDaGzyaux3nfYX7Bc1eeWOzUn6IyarFJ0lrXucjD+as65fcoSkRAAA+SNcxJ0HirDqX3ZOxHQ0z/TszzlntY4nFam6x5kBFjexu5FuFx9lV9sQxkzjQ3BFuFu9A8mlFc6eM/dUrya2Z0sijhvtxI13Vs2hApSc50gbdcutxdgtrk2uCTcsdBvLHhutVeq+8ugkUKxqCpd+3RhH3xtw6zAcQcp7KoRp4XcLohqq79mL4J7Op/aH3ip3lgpXFysR+cAf/UN/2Gq6lWvlowb8mkHy4QL+NbX/APaiW019RQ3xv5UVYNXCdaLXTVhVY92c7BhlsCdNdxvwNSm19ohkVAjKVJMgc363iNrgb/Hr4hUCkhUgjeDceUU4eQsSSdTqSeNQlHezRiyNJoluSuKyzZSdGGU/eKntrYU2Jtrx8lUqF8rAjhr6KvbbROUGwIYX+zUVg1UGpqSPQ9Kzp4ZYpvgsHMl8cn+Y/ESlOeo/C4fmfxGpXmdlVsZNlXL7zrrcfnFpHnr+OQ/MfiNWyD/TRw+oKtQ0vkZdtaXVR2C/ppoDR8c15D6PRSZNXx4MD5OlqRffRmak2qSEGU11qKDXRSBHDRRRzXKaA5RgKLQBpiOmuA0YNRTQgJjDyh1vxG+tt5hHBws9vCD6mKvPobs0vvre/wDp4HwOf6SfUxVX207HZdOWU5RBYXu1vNasF5wtuSTzLAXukZ70d7nb5X7RA0v462vnL2iuHgDt+kQP9BP8K80viWZpJb6m9vEXNvuvWXw7zOTNsZ1hS+Y3k6zaeQfwq7bAxSYWMSOQLd7cAnUbwp1c31toNN+ulEBo7Rt8q/Dfe9jutfz1dOHcqZCGXt3SH3KHaxxUrSEm3eoD8lRuHl4mogijXotWJJKkZ5O3bAKse2JA+Ewtt651P2VXFNSolzYe36L38gNRkt0yeN8ojiSaKRXQaO26pEa2EqXhGovupEU4hpPgli5DYhLEHTXWw4X3Cp3Y2IzxlDvXUeQ8KZSbNIiDn5VyqjflXvpG7BfQUz2fiDGwPZVM498ToafJ4OVP4M13mZiti5jprDw+cSk+exrYuH5i/okanXM+18XKRuMGn1iUw59zbERfMW9MjUYbePcq6hX4h16L7GUXuSa6aCp211Rc2rSc8QNFNKlbUmaaA5XRQtRkFDA7aigUoBQdKVjE7V3LXbV0NQIIVrldC3rhFNCOjfW+/wDT18Un+kn1MVYFW+f9PPxOf6SfUxUmMec+mFeTBxrHE8rdMthGrOV6j9ayjda489YliNh4joowuFxGa7s/vMupvZB3vAA+mvXE0Gamp2aKjRNTaVHkrCcmsSzKrYfEKCQCxgkIAPE6VKYvY2IOn5NiWyXXMYXLFV0UWta3kr1D3NFDuaKTjZKOTtXB5Ek5PYq5thcRbh7xL7NF/s5i/BcR9RL/AEr173NFDuYKkVM8hf2cxfguI+ol9mnmD2HigsinDYgXAt7xLw/8a9Y9zRQ7mik1ZKMu12eQzyfxfguI+ol9mu/2fxfguI+ol9mvXfc0UO5opis8hf2dxfguI+ol9mlYeT+LH/a4n6iX2a9cdzRQ7mCihxk4u0eatkbMxEj5ZYJwj2zDoZAMsSkqp00UX3cSRUVtPk/iMxZMNOASbAQyHQafo/8A2vVXc0UO5oqChvZa89rgxzmRwUyTy9LDLHaKymSN0B66mwLDxUlz57PmkxMPRQyyDotTHG7gHO2hKg231t8OEC0JsIGpxikQyZHN2zyP3FxPguJ3fqJT/LRY9h4of9tiPqJfZr1n3NFDuaKkVnko7DxXguI+ol9miHYGL8FxH1Evs1647mih3NFOwPI67BxXguI+ol9mjrsLFeC4j6iX2a9a9zRQ7miiwPJfcTFeC4j6iX2aB2HivBcR9RL7NetO5oodzRSA8knYOK8GxH1Evs1wbBxXHC4j6iX2a9b9zRQ7migDyX3ExXguI+ol9mku4GK8FxH1Evs1657mih3NFOwPI/cDFeDYj6iX2a3PmFwUsWEmEsbxMcQSBIjISOhiFwGG64NaL3NFOoYMtIBY1A7c2xJDPBDGit0qysS3SnL0bwIBaNG39Ne5sOrU8aRbDKXD2GZVZVPEK5QsPOY09FAENLyohUqHDrnd0W6jXI5jLWvfLmFr2o+F5SRSZMqy3fULk6wXJG+ci+i5ZY/9XiNO5dhwMQTGDbdq36ZfUA69Zide00G2FAct41stsu/TKqKo37rRoLbjlHZQA12JyhixJCLcP0ayEEEAhgDcA6kajW3b2VFbN5Ylgxmi6NcnSKVL3b3zo8o6RFDb1N1LAXHaL2HB7GhiIMaBSq5VsTZRZRZQTYd6NRvsKSi5PYdR1Y7aADrOcoBzAJ1uoL2NltuFADaLlNC6B0EjKcgBEZsWkCFY9dzHOu+lMNyhieQRgOCSFuVsAxDHKexve384pReTuHAAESgABVAv1QMoBXXqkBVGYa6DWl4NkQpbLGq5SpFr6FVKg+hm9NADI7YOZAsd0fENBmzWy5FN3ItrdlYW8V71DYrldLGGBw4EmZssbGW4hAlKzPljJ1ELbgd57NbNHspBfS/vhlUHcrneV7Nbnzmm7cm8OVZeiWzHMdW32YaWOg676DTrHTWgAkO3kzyiTLEkYiKvJIgD9KrMDfcO97abbU5RdGxyIJE6EyxurgrI3SRxqi5QdLyC59ANTkeEVSzKACwUEjiEvlFvECaTxOzo5CS6hiUaO5v3rFWK+S6qfNQBXJeVLookeFMoEpkVZX6UdFmMhWNox1VCi5Yr34twu82Lt55SiyxCNmZ0YB2bK6osgQh0U6qW1sO9HbTtOTsAbMEsbZT1n6wuxswzWfVmPWvvNK4bYscbIyAqEzkLckFnCqXJNySFXKNdATQBIimu1MV0UUklr9GjvbdfIpa1+G6nQpPEQB1ZGAKsCrA8QwsR6DQBVcDywGV2nTIFMaqU6Q5mkV3aPLIiMGVUDHSxzi1Pn5VwAE9cCzFSUsHyvGjZNeBlj3277xGpGfY0Lm7ICbKLglTZMwXVSNwZh5CRXH2JCRYxr8rtv12R2sb3HWjQ3/ZFADPE7Ydhh/ydEfp85HSs8YUIub5KMb8PNTWDljAVBOcEJmZVXPl0uVuPv3VL4jY8UiorKfe+8Id1IuLHrAgnTtNFGw4eEYHVC2UsosAADYG1wAADv030ANV5SQkFhmKqmdmABVAwJAZr2F8p423a6im55VxsF6OOSQkxAgC2USTPCLk7+tG+7fbx0+bk7hza8Sm3l362bf3wzN1t+p1pRNhwAECMdYqWN2uSjvIpJve4eR2vfexoAjIOWWGcIVLFXZVU5bKcwBQ5ibWYMLcdDpS22tttCuIKR9IcPCJWGbLmLZsq3twWMk+UW406XYEFgvRiwNwLtbhpa/e9UdXdpupWfZKO0hYXEsYikU966qWy3HaM7jx38QoAicfyglillUw9VdIixcdKRkztcIQFXOSTqbKdKa4LlhnkVTGqRiyyys7hA5MlsjGMC3Uv1ip64001np9hwuzOyDM4sxubndqNdD1V1Fj1RXY9iwqyMIwGQAKddLXsTrqes2puese2gBriNuJeLoykqSOyPIkilYysZexsSSSBu4b+y8NByvleESjDgdZWYFpPe4WhMolcdHfhbQEdhO6rbLhgxUsAShzL4msRcek+mo/+zeGyZOiXLfddv0ctr3vlykjLusbWoAjouUrGQgxKIy3vbLIWZlScYd2K5QAQzxkWJuGO62tmWo19gxZiwXKWZXfKT1yjl1BvewzG+lrmpMCgDtChQoAFChQoAFChQoAFChQoAFChQoAFChQoAFChQoAFChQoAFChQoAFChQoAFChQoAFChQoAFChQoAFChQoAFChQoA//9k="/>
          <p:cNvSpPr>
            <a:spLocks noChangeAspect="1" noChangeArrowheads="1"/>
          </p:cNvSpPr>
          <p:nvPr/>
        </p:nvSpPr>
        <p:spPr bwMode="auto">
          <a:xfrm>
            <a:off x="155575" y="-1028700"/>
            <a:ext cx="2857500" cy="21431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7156" name="AutoShape 4" descr="http://image.slidesharecdn.com/06-scientificrevolution-120913203645-phpapp01/95/scientific-revolution-7-728.jpg?cb=1347586710"/>
          <p:cNvSpPr>
            <a:spLocks noChangeAspect="1" noChangeArrowheads="1"/>
          </p:cNvSpPr>
          <p:nvPr/>
        </p:nvSpPr>
        <p:spPr bwMode="auto">
          <a:xfrm>
            <a:off x="63500" y="-136525"/>
            <a:ext cx="4991100" cy="3743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7158" name="AutoShape 6" descr="http://faculty-staff.ou.edu/L/A-Robert.R.Lauer-1/SirFrancisBacon.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3314" name="Picture 2" descr="http://faculty-staff.ou.edu/L/A-Robert.R.Lauer-1/SirFrancisBacon.jpg"/>
          <p:cNvPicPr>
            <a:picLocks noChangeAspect="1" noChangeArrowheads="1"/>
          </p:cNvPicPr>
          <p:nvPr/>
        </p:nvPicPr>
        <p:blipFill>
          <a:blip r:embed="rId2" cstate="print"/>
          <a:srcRect/>
          <a:stretch>
            <a:fillRect/>
          </a:stretch>
        </p:blipFill>
        <p:spPr bwMode="auto">
          <a:xfrm>
            <a:off x="6246811" y="0"/>
            <a:ext cx="5942013" cy="6843742"/>
          </a:xfrm>
          <a:prstGeom prst="rect">
            <a:avLst/>
          </a:prstGeom>
          <a:noFill/>
        </p:spPr>
      </p:pic>
      <p:pic>
        <p:nvPicPr>
          <p:cNvPr id="13316" name="Picture 4" descr="http://upload.wikimedia.org/wikipedia/commons/7/73/Frans_Hals_-_Portret_van_Ren%C3%A9_Descartes.jpg"/>
          <p:cNvPicPr>
            <a:picLocks noChangeAspect="1" noChangeArrowheads="1"/>
          </p:cNvPicPr>
          <p:nvPr/>
        </p:nvPicPr>
        <p:blipFill>
          <a:blip r:embed="rId3" cstate="print"/>
          <a:srcRect/>
          <a:stretch>
            <a:fillRect/>
          </a:stretch>
        </p:blipFill>
        <p:spPr bwMode="auto">
          <a:xfrm>
            <a:off x="0" y="0"/>
            <a:ext cx="6362700" cy="7048501"/>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dirty="0"/>
          </a:p>
        </p:txBody>
      </p:sp>
      <p:pic>
        <p:nvPicPr>
          <p:cNvPr id="31746" name="Picture 2" descr="https://upload.wikimedia.org/wikipedia/commons/b/bc/BloodlettingPhoto.jpg"/>
          <p:cNvPicPr>
            <a:picLocks noChangeAspect="1" noChangeArrowheads="1"/>
          </p:cNvPicPr>
          <p:nvPr/>
        </p:nvPicPr>
        <p:blipFill>
          <a:blip r:embed="rId2" cstate="print"/>
          <a:srcRect/>
          <a:stretch>
            <a:fillRect/>
          </a:stretch>
        </p:blipFill>
        <p:spPr bwMode="auto">
          <a:xfrm>
            <a:off x="6602280" y="1"/>
            <a:ext cx="5586545" cy="6862763"/>
          </a:xfrm>
          <a:prstGeom prst="rect">
            <a:avLst/>
          </a:prstGeom>
          <a:noFill/>
        </p:spPr>
      </p:pic>
      <p:pic>
        <p:nvPicPr>
          <p:cNvPr id="31748" name="Picture 4" descr="http://famousbiologists.org/wp-content/uploads/2013/06/galen.jpg"/>
          <p:cNvPicPr>
            <a:picLocks noChangeAspect="1" noChangeArrowheads="1"/>
          </p:cNvPicPr>
          <p:nvPr/>
        </p:nvPicPr>
        <p:blipFill>
          <a:blip r:embed="rId3" cstate="print"/>
          <a:srcRect/>
          <a:stretch>
            <a:fillRect/>
          </a:stretch>
        </p:blipFill>
        <p:spPr bwMode="auto">
          <a:xfrm>
            <a:off x="0" y="0"/>
            <a:ext cx="6602280" cy="6851904"/>
          </a:xfrm>
          <a:prstGeom prst="rect">
            <a:avLst/>
          </a:prstGeom>
          <a:noFill/>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1748"/>
                                        </p:tgtEl>
                                        <p:attrNameLst>
                                          <p:attrName>style.visibility</p:attrName>
                                        </p:attrNameLst>
                                      </p:cBhvr>
                                      <p:to>
                                        <p:strVal val="visible"/>
                                      </p:to>
                                    </p:set>
                                    <p:animEffect transition="in" filter="blinds(horizontal)">
                                      <p:cBhvr>
                                        <p:cTn id="7" dur="500"/>
                                        <p:tgtEl>
                                          <p:spTgt spid="3174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1746"/>
                                        </p:tgtEl>
                                        <p:attrNameLst>
                                          <p:attrName>style.visibility</p:attrName>
                                        </p:attrNameLst>
                                      </p:cBhvr>
                                      <p:to>
                                        <p:strVal val="visible"/>
                                      </p:to>
                                    </p:set>
                                    <p:animEffect transition="in" filter="blinds(horizontal)">
                                      <p:cBhvr>
                                        <p:cTn id="12" dur="500"/>
                                        <p:tgtEl>
                                          <p:spTgt spid="3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William Harvey</a:t>
            </a:r>
          </a:p>
        </p:txBody>
      </p:sp>
      <p:sp>
        <p:nvSpPr>
          <p:cNvPr id="3" name="Content Placeholder 2"/>
          <p:cNvSpPr>
            <a:spLocks noGrp="1"/>
          </p:cNvSpPr>
          <p:nvPr>
            <p:ph sz="quarter" idx="1"/>
          </p:nvPr>
        </p:nvSpPr>
        <p:spPr>
          <a:xfrm>
            <a:off x="455612" y="1828800"/>
            <a:ext cx="5768381" cy="4797552"/>
          </a:xfrm>
        </p:spPr>
        <p:txBody>
          <a:bodyPr>
            <a:normAutofit/>
          </a:bodyPr>
          <a:lstStyle/>
          <a:p>
            <a:r>
              <a:rPr lang="en-US" sz="3200" dirty="0"/>
              <a:t>Dr. William Harvey discovered the circulation of blood and the role of the heart in propelling it. </a:t>
            </a:r>
          </a:p>
          <a:p>
            <a:endParaRPr lang="en-US" sz="3200" dirty="0"/>
          </a:p>
          <a:p>
            <a:r>
              <a:rPr lang="en-US" sz="3200" dirty="0"/>
              <a:t>Harvey developed an accurate theory of how the heart and circulatory system operated. </a:t>
            </a:r>
          </a:p>
        </p:txBody>
      </p:sp>
      <p:pic>
        <p:nvPicPr>
          <p:cNvPr id="1026" name="Picture 2" descr="https://upload.wikimedia.org/wikipedia/commons/4/42/William_Harvey_2.jpg"/>
          <p:cNvPicPr>
            <a:picLocks noChangeAspect="1" noChangeArrowheads="1"/>
          </p:cNvPicPr>
          <p:nvPr/>
        </p:nvPicPr>
        <p:blipFill>
          <a:blip r:embed="rId2" cstate="print"/>
          <a:srcRect l="17647" t="11630" r="13725" b="13606"/>
          <a:stretch>
            <a:fillRect/>
          </a:stretch>
        </p:blipFill>
        <p:spPr bwMode="auto">
          <a:xfrm>
            <a:off x="6907002" y="1676401"/>
            <a:ext cx="4762670" cy="4593771"/>
          </a:xfrm>
          <a:prstGeom prst="rect">
            <a:avLst/>
          </a:prstGeom>
          <a:noFill/>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8883" y="685800"/>
            <a:ext cx="9363886" cy="799064"/>
          </a:xfrm>
        </p:spPr>
        <p:txBody>
          <a:bodyPr/>
          <a:lstStyle/>
          <a:p>
            <a:r>
              <a:rPr lang="en-US" dirty="0"/>
              <a:t>The Introduction</a:t>
            </a:r>
          </a:p>
        </p:txBody>
      </p:sp>
      <p:sp>
        <p:nvSpPr>
          <p:cNvPr id="3" name="Content Placeholder 2"/>
          <p:cNvSpPr>
            <a:spLocks noGrp="1"/>
          </p:cNvSpPr>
          <p:nvPr>
            <p:ph idx="1"/>
          </p:nvPr>
        </p:nvSpPr>
        <p:spPr>
          <a:xfrm>
            <a:off x="812588" y="1676400"/>
            <a:ext cx="10462075" cy="4800600"/>
          </a:xfrm>
        </p:spPr>
        <p:txBody>
          <a:bodyPr>
            <a:normAutofit lnSpcReduction="10000"/>
          </a:bodyPr>
          <a:lstStyle/>
          <a:p>
            <a:r>
              <a:rPr lang="en-US" sz="2800" dirty="0">
                <a:solidFill>
                  <a:srgbClr val="002060"/>
                </a:solidFill>
              </a:rPr>
              <a:t>The Enlightenment period was greatly inspired by the scientific revolution.  Unlike the scientific revolution which got its name in the 20</a:t>
            </a:r>
            <a:r>
              <a:rPr lang="en-US" sz="2800" baseline="30000" dirty="0">
                <a:solidFill>
                  <a:srgbClr val="002060"/>
                </a:solidFill>
              </a:rPr>
              <a:t>th</a:t>
            </a:r>
            <a:r>
              <a:rPr lang="en-US" sz="2800" dirty="0">
                <a:solidFill>
                  <a:srgbClr val="002060"/>
                </a:solidFill>
              </a:rPr>
              <a:t> century, the enlightened period was called this during its time.</a:t>
            </a:r>
          </a:p>
          <a:p>
            <a:endParaRPr lang="en-US" sz="2800" dirty="0">
              <a:solidFill>
                <a:srgbClr val="002060"/>
              </a:solidFill>
            </a:endParaRPr>
          </a:p>
          <a:p>
            <a:r>
              <a:rPr lang="en-US" sz="2800" dirty="0">
                <a:solidFill>
                  <a:srgbClr val="002060"/>
                </a:solidFill>
              </a:rPr>
              <a:t>It has it roots in the late 17</a:t>
            </a:r>
            <a:r>
              <a:rPr lang="en-US" sz="2800" baseline="30000" dirty="0">
                <a:solidFill>
                  <a:srgbClr val="002060"/>
                </a:solidFill>
              </a:rPr>
              <a:t>th</a:t>
            </a:r>
            <a:r>
              <a:rPr lang="en-US" sz="2800" dirty="0">
                <a:solidFill>
                  <a:srgbClr val="002060"/>
                </a:solidFill>
              </a:rPr>
              <a:t> century but didn’t meet its height until the second half of the 18</a:t>
            </a:r>
            <a:r>
              <a:rPr lang="en-US" sz="2800" baseline="30000" dirty="0">
                <a:solidFill>
                  <a:srgbClr val="002060"/>
                </a:solidFill>
              </a:rPr>
              <a:t>th</a:t>
            </a:r>
            <a:r>
              <a:rPr lang="en-US" sz="2800" dirty="0">
                <a:solidFill>
                  <a:srgbClr val="002060"/>
                </a:solidFill>
              </a:rPr>
              <a:t> century.  </a:t>
            </a:r>
          </a:p>
          <a:p>
            <a:endParaRPr lang="en-US" sz="2800" dirty="0">
              <a:solidFill>
                <a:srgbClr val="002060"/>
              </a:solidFill>
            </a:endParaRPr>
          </a:p>
          <a:p>
            <a:r>
              <a:rPr lang="en-US" sz="2800" dirty="0">
                <a:solidFill>
                  <a:srgbClr val="002060"/>
                </a:solidFill>
              </a:rPr>
              <a:t>Enlightenment thinkers challenged traditional intellectual and ecclesiastic thinkers using reason.</a:t>
            </a:r>
            <a:endParaRPr lang="en-US" dirty="0"/>
          </a:p>
          <a:p>
            <a:endParaRPr lang="en-US" dirty="0"/>
          </a:p>
        </p:txBody>
      </p:sp>
    </p:spTree>
    <p:extLst>
      <p:ext uri="{BB962C8B-B14F-4D97-AF65-F5344CB8AC3E}">
        <p14:creationId xmlns:p14="http://schemas.microsoft.com/office/powerpoint/2010/main" val="9263660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412" y="228600"/>
            <a:ext cx="6024581" cy="799064"/>
          </a:xfrm>
        </p:spPr>
        <p:txBody>
          <a:bodyPr/>
          <a:lstStyle/>
          <a:p>
            <a:pPr algn="ctr"/>
            <a:r>
              <a:rPr lang="en-US" dirty="0"/>
              <a:t>The Influences</a:t>
            </a:r>
          </a:p>
        </p:txBody>
      </p:sp>
      <p:sp>
        <p:nvSpPr>
          <p:cNvPr id="3" name="Content Placeholder 2"/>
          <p:cNvSpPr>
            <a:spLocks noGrp="1"/>
          </p:cNvSpPr>
          <p:nvPr>
            <p:ph idx="1"/>
          </p:nvPr>
        </p:nvSpPr>
        <p:spPr>
          <a:xfrm>
            <a:off x="379412" y="1295400"/>
            <a:ext cx="7543800" cy="5105400"/>
          </a:xfrm>
        </p:spPr>
        <p:txBody>
          <a:bodyPr>
            <a:noAutofit/>
          </a:bodyPr>
          <a:lstStyle/>
          <a:p>
            <a:r>
              <a:rPr lang="en-US" sz="2800" b="1" dirty="0">
                <a:solidFill>
                  <a:srgbClr val="002060"/>
                </a:solidFill>
              </a:rPr>
              <a:t>Isaac Newton </a:t>
            </a:r>
            <a:r>
              <a:rPr lang="en-US" sz="2800" dirty="0">
                <a:solidFill>
                  <a:srgbClr val="002060"/>
                </a:solidFill>
              </a:rPr>
              <a:t>and his physics and </a:t>
            </a:r>
            <a:r>
              <a:rPr lang="en-US" sz="2800" b="1" dirty="0">
                <a:solidFill>
                  <a:srgbClr val="002060"/>
                </a:solidFill>
              </a:rPr>
              <a:t>John Locke</a:t>
            </a:r>
            <a:r>
              <a:rPr lang="en-US" sz="2800" dirty="0">
                <a:solidFill>
                  <a:srgbClr val="002060"/>
                </a:solidFill>
              </a:rPr>
              <a:t> and his psychology provided the based for the Enlightenment period.</a:t>
            </a:r>
          </a:p>
          <a:p>
            <a:endParaRPr lang="en-US" sz="2800" dirty="0">
              <a:solidFill>
                <a:srgbClr val="002060"/>
              </a:solidFill>
            </a:endParaRPr>
          </a:p>
          <a:p>
            <a:r>
              <a:rPr lang="en-US" sz="2800" dirty="0">
                <a:solidFill>
                  <a:srgbClr val="002060"/>
                </a:solidFill>
              </a:rPr>
              <a:t>Many of the enlightenment thinkers were persuaded by the natural philosophers of the scientific revolution that challenged the ancient and medieval Christian worlds arguing they were incorrect.</a:t>
            </a:r>
          </a:p>
        </p:txBody>
      </p:sp>
      <p:pic>
        <p:nvPicPr>
          <p:cNvPr id="1026" name="Picture 2" descr="http://www.sullivan-county.com/images/newton.jpg"/>
          <p:cNvPicPr>
            <a:picLocks noChangeAspect="1" noChangeArrowheads="1"/>
          </p:cNvPicPr>
          <p:nvPr/>
        </p:nvPicPr>
        <p:blipFill>
          <a:blip r:embed="rId2" cstate="print"/>
          <a:srcRect/>
          <a:stretch>
            <a:fillRect/>
          </a:stretch>
        </p:blipFill>
        <p:spPr bwMode="auto">
          <a:xfrm>
            <a:off x="8075612" y="220774"/>
            <a:ext cx="3505200" cy="3219276"/>
          </a:xfrm>
          <a:prstGeom prst="rect">
            <a:avLst/>
          </a:prstGeom>
          <a:noFill/>
        </p:spPr>
      </p:pic>
      <p:pic>
        <p:nvPicPr>
          <p:cNvPr id="1028" name="Picture 4" descr="http://williamhogeland.files.wordpress.com/2010/10/locke.jpg"/>
          <p:cNvPicPr>
            <a:picLocks noChangeAspect="1" noChangeArrowheads="1"/>
          </p:cNvPicPr>
          <p:nvPr/>
        </p:nvPicPr>
        <p:blipFill>
          <a:blip r:embed="rId3" cstate="print"/>
          <a:srcRect/>
          <a:stretch>
            <a:fillRect/>
          </a:stretch>
        </p:blipFill>
        <p:spPr bwMode="auto">
          <a:xfrm>
            <a:off x="8075612" y="3124200"/>
            <a:ext cx="3505200" cy="3517719"/>
          </a:xfrm>
          <a:prstGeom prst="rect">
            <a:avLst/>
          </a:prstGeom>
          <a:noFill/>
        </p:spPr>
      </p:pic>
    </p:spTree>
    <p:extLst>
      <p:ext uri="{BB962C8B-B14F-4D97-AF65-F5344CB8AC3E}">
        <p14:creationId xmlns:p14="http://schemas.microsoft.com/office/powerpoint/2010/main" val="2974657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0012" y="381000"/>
            <a:ext cx="9363886" cy="799064"/>
          </a:xfrm>
        </p:spPr>
        <p:txBody>
          <a:bodyPr/>
          <a:lstStyle/>
          <a:p>
            <a:pPr algn="ctr"/>
            <a:r>
              <a:rPr lang="en-US" dirty="0"/>
              <a:t>Print Culture</a:t>
            </a:r>
          </a:p>
        </p:txBody>
      </p:sp>
      <p:sp>
        <p:nvSpPr>
          <p:cNvPr id="3" name="Content Placeholder 2"/>
          <p:cNvSpPr>
            <a:spLocks noGrp="1"/>
          </p:cNvSpPr>
          <p:nvPr>
            <p:ph idx="1"/>
          </p:nvPr>
        </p:nvSpPr>
        <p:spPr>
          <a:xfrm>
            <a:off x="812588" y="1676400"/>
            <a:ext cx="10462075" cy="4495800"/>
          </a:xfrm>
        </p:spPr>
        <p:txBody>
          <a:bodyPr/>
          <a:lstStyle/>
          <a:p>
            <a:r>
              <a:rPr lang="en-US" sz="2800" dirty="0">
                <a:solidFill>
                  <a:srgbClr val="002060"/>
                </a:solidFill>
              </a:rPr>
              <a:t>The Enlightenment period flourished during print culture.</a:t>
            </a:r>
          </a:p>
          <a:p>
            <a:endParaRPr lang="en-US" sz="2800" dirty="0">
              <a:solidFill>
                <a:srgbClr val="002060"/>
              </a:solidFill>
            </a:endParaRPr>
          </a:p>
          <a:p>
            <a:r>
              <a:rPr lang="en-US" sz="2800" dirty="0">
                <a:solidFill>
                  <a:srgbClr val="002060"/>
                </a:solidFill>
              </a:rPr>
              <a:t>Books, pamphlets, newspapers and journals took on a status of their own.  In the past books were focused on intellectual and religious movements like Renaissance humanism, the Protestant Reformation, the Catholic Counter Reformation but Europe was opened by a plethora of print.</a:t>
            </a:r>
          </a:p>
          <a:p>
            <a:endParaRPr lang="en-US" dirty="0"/>
          </a:p>
        </p:txBody>
      </p:sp>
    </p:spTree>
    <p:extLst>
      <p:ext uri="{BB962C8B-B14F-4D97-AF65-F5344CB8AC3E}">
        <p14:creationId xmlns:p14="http://schemas.microsoft.com/office/powerpoint/2010/main" val="2974657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Renaissance </a:t>
            </a:r>
          </a:p>
        </p:txBody>
      </p:sp>
      <p:sp>
        <p:nvSpPr>
          <p:cNvPr id="5" name="Content Placeholder 4"/>
          <p:cNvSpPr>
            <a:spLocks noGrp="1"/>
          </p:cNvSpPr>
          <p:nvPr>
            <p:ph sz="half" idx="1"/>
          </p:nvPr>
        </p:nvSpPr>
        <p:spPr>
          <a:xfrm>
            <a:off x="379412" y="1752600"/>
            <a:ext cx="5562600" cy="4470400"/>
          </a:xfrm>
        </p:spPr>
        <p:txBody>
          <a:bodyPr>
            <a:normAutofit fontScale="92500" lnSpcReduction="10000"/>
          </a:bodyPr>
          <a:lstStyle/>
          <a:p>
            <a:r>
              <a:rPr lang="en-US" dirty="0"/>
              <a:t>Erasmus: Translated New Testament into Greek. Wrote the “Praise of Folly,” enemy of Luther wanted to reform Catholic Church.</a:t>
            </a:r>
          </a:p>
        </p:txBody>
      </p:sp>
      <p:sp>
        <p:nvSpPr>
          <p:cNvPr id="6" name="Content Placeholder 5"/>
          <p:cNvSpPr>
            <a:spLocks noGrp="1"/>
          </p:cNvSpPr>
          <p:nvPr>
            <p:ph sz="half" idx="2"/>
          </p:nvPr>
        </p:nvSpPr>
        <p:spPr>
          <a:xfrm>
            <a:off x="5789612" y="1701800"/>
            <a:ext cx="6399213" cy="1041400"/>
          </a:xfrm>
        </p:spPr>
        <p:txBody>
          <a:bodyPr>
            <a:normAutofit fontScale="92500" lnSpcReduction="10000"/>
          </a:bodyPr>
          <a:lstStyle/>
          <a:p>
            <a:r>
              <a:rPr lang="en-US" dirty="0"/>
              <a:t>Thomas More – Wrote Utopia, opposed Henry VIII break from Catholic Church was beheaded for principles.</a:t>
            </a:r>
          </a:p>
        </p:txBody>
      </p:sp>
      <p:sp>
        <p:nvSpPr>
          <p:cNvPr id="1026" name="AutoShape 2" descr="data:image/jpeg;base64,/9j/4AAQSkZJRgABAQAAAQABAAD/2wCEAAkGBxQTEhUUExQWFhUXGBkaGRgXGR8cFxwaGxoaGBoaGBobHiggHBwlHRsYITEhJikrLi4uHCAzODMsNygtLisBCgoKDg0OGxAQGywkHyQtLCwsLCwsLCwsLCwsLCwsLCwsLCwsLCwsLCwsLCwsLCwsLCwsLCwsLCwsLCwsLCwsLP/AABEIAQMAwwMBIgACEQEDEQH/xAAbAAABBQEBAAAAAAAAAAAAAAAEAAIDBQYBB//EAEQQAAECBAQCBggFBAAFBAMBAAECEQADITEEEkFRBWEGInGBkfATMkJSobHB0RQjc7LhM2Jy8RY0U2OCFSSSokPS8gf/xAAZAQADAQEBAAAAAAAAAAAAAAAAAQIDBAX/xAAnEQACAgICAQUAAQUAAAAAAAAAAQIRAyESMUEEEyIyYVEzUnGBkf/aAAwDAQACEQMRAD8A9M6Q8bVLByeyoJI5kP8AaKIdK5vk/OsTdICXmN/1k/sjKqVavexaNYRTREm7NL/xVOe45VNdd9njqelM3eu1bGzh9t4zSJvNzf7FgPLm5hS5hIzB8tQSACEsLLDuk1FFDUHWG4pdhZpD0qms4+LvdrPDh0onO31L86eHjGaTikHKx1LVFNCRoO0/xEiFOQAzuaGrE05bQuKHbNEOk06m5LXP3h//ABDPvz3NtYp0ymrcvXbTuI80iSYQQ25b+PjEyjrQJlxM6QTUzChTs9CDU33LVpW3ZBi+JTVIC5RKh7SS4WCL0evYKg7xlcYAuWpyHlsFc0McqidAKpPYK6w/BcTUEFLl0lJOm4BcWoP/AK8zHCskovZZdS+kM0tX5wyZ0lmDUeJdz3xXcZxBMk4mWl5qUn0iBQlFfzANwdduyMhN6RqAdSUvfWqT7TDYv4Pq0dUMsX2ChKXRvx0lm799W+cO/wCI5unzP37YwQ6XAOmZKBY3CqXYlrAEEHxg7hXHpE4ls3VS5SeRGtqk5e21BGlwqxShNdmjn9MlpIBUA+vWtuz9zx3DdLZ6kgkMTmyhzZJA+vj2RnjLzLK1DXkwIDtsAkNtcQfjJgKZNWAlrL7gqo3eFfDu58c3Of4J6RcHpPOpYu+p+8QL6VYmjBJ3qp27H7YoppewPj/N4dJUOqDShL3HOuh5dt46+KM+TLb/AIzn6gXY1P3hDpnPewA3JLvWjP8AH5xUTJIUHr26b1FoDMoppz/8Xamwf+LQ+KC2aYdMJ1bXb1j9/tEq+lk4PanMivjzjMpVsHrvXs0B1ESCaGLCxDa3alDs/gbwuKGmzRL6WTgRbXU/ftjqelc7yT94zc6ZmBDba8u07bw9BbmSH80g4odnoOD4pMMtBJqUg+IeFAPDf6Mr/BH7RCjFlld0oLCaf+6n9kZAliXLCrPd+/VvnGw6Tik79VP7Ixs2YAWr3duraO1PnHRi6Mp9kiFml2NX/wBn6a6QxaVZguWpaJoS2YUpsrRQ5MfrDFoIIFWKRbfUUrE0lYzACtC51+Tm9oJxUo0xIpOJjFzVsVt2JALcikAl4fg8ZOQnKJq3pmSsZyzVdEx6akuNaxqJaRkDB1MxcetYs+nI6dju3EKDEFm5sCCbmp73FG0s3mZcbwv4rRqiLB40kJJyk6rd81r0Jrqz1q2z+J8REpCSwVmOUMXQFX6y3NK9vKOfhXGaWHCrNUOGIyqFSPFm7oquLSpnWFag+sNaCrXa789KxWPM6q/+lJK9juH8TBmqMyYwmJKXJYJKS5BFiQoPV6KVsHUyaUzE5iyapWW6oBqlxyIS+rA8oreFTwskMygKuGpStbqFef0OxqX5uGIYOCE0NAXBSXu7amhiZK3yR0TwauOzW8JSMoXMJAKCggh3UrNQlnbeMDjsJlmFFOq4cO7ElJBc6KHI01iThXGlS1ZFr6j1d3POpuzdrPDuLqK1ApPrErUQ+V1OVaWIc9oPrQRVaL9KnyporZ2Ezh6kmjBgKhiwNbgHsOkWHBMB6Mrd3WpIA/tDTqXo5SaEi8RSphAcOP7hSoI1uQ4TzD+zEvED1lBJLBIKGvbOkki4Nqu7XJMWtpor1ScVRp5a0iWkqBr1tnKiVKFDbLkHdDeL8cloxIlqLflS0h/VOYEsCNXzbDnEfE8SlWI9AgBLKB5JOUGrCiQkfOMJ0qxnp50yYlbpIARRjkCQEHtIJPeeRi8NI4lGz0BKXNQdfhvr3/SGLolLO4rTs1IjG9GekxQpMua4QaZiXyknqs/s2Lm3YI9DwMhGVMyY3o0lm0OpJI9kBjTUjnHVKaSsz47AkJIlGYo5EDNU+0R7KEiqi7DlBGPQkKKTlYlBG4JSD8zp8YG4qTiJgQWCQSkZRRgzhIHaG3qYfNmhairKQCqg0CR1QKFmACfGMsc+bsbVAUzqki9TU/JyeyOkeGxvbn57IKyBQILM/Y1NGgZaMri3Z3VIA+vzjcVHVKvtS/0JZj3feHrVdtr+aCIplCryTvZ7CH+13V3p8jABt+GH8mV+mj9ohRzhZ/Jlfpo/aIUYvssA6UHqz/1Bt7jm/KMhNNaXbXwo/wBI1PTKSVy54SWV6VBSbMQkfyO+POU8VWnMFywCKZycoSTdwHqKUsfCOjFqNmctsuV2CbUOmt6UqOwbwVhKZWBN/wCAAfPbFRK4gCB1bChSq+ozOk25E2Oxh6OLKBDpUEj+6vxTq4F77M8ZyyxQ+LNElbKBIdg769z2G8Q8QxuRAo5cs+/YRpXT5xW4TiqWBzhrg0FaCztrvpYVi2wktBaeti39MNruR8AmxZyCwBic1VlRW9lXgMNiKiV6QJ1CFlAc1NiASAXeygRtCTjZ6FZJiioNQrKJmtsz5ydMuY0MFYviU2eooQS1nfqAM2oqzvtdnaKLCTAZoyAFCVKOfK+YsEkh7J0FDTtaOKTs6oPm6oLkcOEx5iSBoSohADFiKsnd6/SG+hUhOV0TNKekNHzJYhJBJvR9b3EmMWgVUpJI9pYSpmtlToljQbjUu0s/HhEkzVAoQGSlSkDMomwSlzWhdzQPmJZoI/pvycF3/oEMiYtJHouqHJMxSkopcsUghi9QDzc2jlcNml8pkKKB6qJoKsp6xLKD6mwLv3QAni+InLJSlEuSCQaBzuCpkgltLCLBHCyoeknKUZdfXWTRwxUVEJGlKn+2KqiHkldtnZHDxlJCCwdyk5yz6lLtSgdJtRokxXDROQC7KAIdA8XdysUJLv2gRAqVhieqtSFAEJKDlb4tQH3QKdkTJmrSQAtOIQ4JKw0wChcLHrHNooABtngi0hTyOa3sU6gUCDnVLdZIBJGVgAHYuEhyH7DV6bjuFIKlBKgHU5OZwApCaEgtvrQ9gi//ABKFFLrZR9iYespJeiFMUzClyaVsxgLiGGCkqATalUuU1SouAbsDQ+NzFxq9GcUqoyPDOFGfiEoUcrjrKykpCBnJV1jsNtrO8b7C4p5aESwr0aRlQVdcs5qfeUbsKUu1YynRVSEzJud2YBhVRKleryUSW5V2aL3/ANUTIGZUwIL9VAcULlITLBtzNau5Ji8m2kc7/k1/C5PowF5bFg510Bp1lFRL98ByydRqCd9ufI98Mw6ioBRJc1AdwBQAC1dzqXJvAWN42lFEEKIIq/UBpQlNzUFhptR98cKRDYbisamWl1qygkCu5sA9T4bvHZnWBcMa/TWMVMxCp08AnOQG6vqArLkChYUd9a10jbpF9x2b/eNGqEBTS2bVm7KU5Cn27Y6ol6WHOl62YXibGS9fHf4ueXhECyMxtUa3e7Vrr/poAN1wv+jK/TR+0QoXCv6Er9NH7RCjBmhXdKrTv1UftjGT8BmLoIC2odC4brV0rUW5xselx6s79VP7IyuDVRx5p4x0Y1cDKTqQHM4QoeskE6qDN6pGtRW45p2MCYjg6zRKHLnUJo771tb+7Ro1mFkFSXKgir19b/xTfz3xV43HpllkzAs+G2jlv4PbGMnjLVgPBejzrUqfSWkCgV6x1dqgAs4FbVvFtNX6QgUTJlg5lD1Wtko7kuHatgGDxAeMIEgUK10UcwZOZRsdVMGDC5BqIrsRjzMy5iOqqoyjICnZIvqHLn5RzT3vwb48bmTY3GFWZEpORB6qiqispdLgDQlqvRzQEuSMPweZKk5wgpSGqp0sScoyCqigvYgfN73oZwgH81QdzmQLpSKMRzN6RqeJcL9MQFKaWAGCXCs1XJPYzDtjJ9aNnLiuMTzjgPBzPWqYtKyhB6qU0UpQ2ej2ANhW2mqmdGFTclcpSKJT/SRYlMsAAkOBUly3dGo4fw6XKTlSlhrue0waCAImMa2zNWt+Ty3pL0UOHAnzMQpUtNVggFVHUcgZnLMHJu1qRkOJ8VnTa+jKZYDpQ5O4fMzFVE7AMwCQK+0cf6OSsXl9KZnUJICFqSnvSOqq2oMAp6H4ZIAyEsXGY62qLHvG8aLS2KWzxnAdH8RMVmWCk29G9BU3D1LvQCNEcP6EBBLkKJXsORDDqgG2neI32IwSZYUAVM2hykirOUttZ25axheN4AS1lUsqDqJZyQCda177sIE+RUPjtgGKAW6Sl6iinBd71sp26zuPBJhm4kBAMxRWgdUTAkKUk0J9I9Fy/VfUXHKDDMoqFjqW0YF6M4LMANxzjTnhOTDuhIJKQqbn6yklYSoJQmwACq6uTzepKhNpmSVgVS0rIASv0jg3QpCkkyyktUZiesz0a9qzEKWZpC/SOWKXS5LNVIUSD7LObkWAaNDi5hUn0UxTIvLUkF5Z9ZNHfKQSCLbUrGcnBppCgAoXo4IIvmzWJ2+EaRsmqs0OEx61SZclDMEnOU3Ka5QC7pJNTTtvA+IXm/LR6rlJUSyUjK3UA9Y1LVYOQCQQICkSCVJQgKyqKnCAakG+5Yjvt2aPh/A5qlfmEBILMS6iNQQHAoW1N23HY1+nOTcA4cwCyAEhsp1Ni7n2bkVY3Ya3701vp/EclIYFKRY2A0ts4tHFC4PyP1BreEIetqggMQA3yFKPXzeK9aWdv9+HPnBqvL929tPhEOLAqR5B7YQGy4Z/Rlfpo/aI7HOF/wBGV+mj9o2hRgzQr+lApOG81P7Iz+Gw2YslOYAGjOH22Grv/rRdJZeb0o/7o/ZFEQ1FEkWyuQlhbqg5fh4xrHlxqJDq7YlYYFRE2aFEmoQCUpevWKX+mhin49ipUkZglwHYkZQdf8q9lW5Rbz5jIpTrPbyX88owvSNSpqtSA4Ac1qxXTV3LbfHn9pKS5Oyk7IsHxFc9blgCQUJB5bmni5obNFhLdapSNVqY2AANSf8AXyaH4DABElag5CRlGrqIOajXyt3HkASsFJSjEYdNWzqYAa5CGO3tfGFl8Ud/pqWGd/h6PheIS5KQljQBgBypy0giX0lw5ISV5CaDMGD9th3xUkCwqReoAHMkxV8QkSVgpSuWpY91QJHPQxzqLIqN7N9KnuKERIFRjui05aAJai49hW4qSO75NGoxMxkE8vJgIaFiuJSpYKpiwkc4oMT08kZiJcuZMbVIpy9Yg10jJcRnibOzKJNQE3Y6MdSdAI0UvC+jlZpmSUGYZmHj9jtFu6HBLyPn9JZKhmIWhtVpYDS9WjJdK5mZjLUMtwQdD1qHZ2PfWopeTMfKfKVJajMoFNdHs5vVooOOSUJIy5QGdmID5jtW7l7ikTCLsc2vB3hmHSZbnUkHYsA3d1idBXujU8GWlalSll0zE5DsokejNxR8pDvFFw+SDKLC6yDYNRLH/UaPhOFQlMtSnYIBJ5gCZV9z332i09mB5jxuYylBwVDMLJZWVWR6GgIDjWpermK2QQslKnNPyzZle0HHsq2NHNBEWDImqTLGYlTsQrYBiRqzGh22ttJXBQpC5cs5QkBiKAq9YE+8HobNWNJSSY26VEvR2YgSnAYVCswq4a+5akVeP6WrMwysOkBINFaqNQ4swsD2vRo5wgodAnAILEElQ9EpSHDtVlAu4dqDuusfwiRiOscuZ8oWPW5A1qA2u0dkGq2YS7MvMnqJdZmlRfndwGFgWGlK8onkYtaXylYys7ipavqq26wdn+cWeL4GQC6gvZ3SW5sO+BsNwaYVMZgQMzslI72Us/SKsVE3/EkyXlSZRUpQcBJKTRxUZT3bVPOLvBYhUxJJQpGjFqjcEVY82hcOwKZTlILquSSVHvoA92DCukFqPefPdENjSNXw7+lL/wAE/tEKFgP6Uv8AwT8hHYwLAOkBrM/WT+yM+onMK613+Ai96TFvS/rJ/ZzjNhY2138jSOjGviZy7G8WnZZZVQgEnvCVKD03G/dGVwmFMwguorZgLJu5UTuHXYl6co1WLl505WdyQ+lQ1Tpe4rDcNgkykUIKqAqADNdg9q+MZyj8rKRDxOWlGHyBiHQHWbmrk6u+5gPCSs+Nw6f71tWzBz2+z2hoM4yoFIZqqTU2o+2sLgYJxWHcJLZ6j4eDluRjDL2ehg/ov/JvMHw1KVKKglVTkBFnDOxoo3rzjKq6Fk4r00wBCVEZmUkMAf8A8aUhwSAA1hWN5KZQiT8OnWME2ZNUU3DOElPWJDBRKLuAdFPftg/jQaQo1onS8GFHwgbpCPyCOwfEbV8ITQrMf0U4YBMMxaVZk0Q46oPvEbvTujVYzD5pCkES1TDUlYBBq9M1jtsQIi6PqGU0uatv3RazZYPmkWuhPZ47L6LJkBYWwIs6kqWXahCSQAN71FK1OxHRmYmWhS15nDtlYswvZ2+keizuHS3dSQa2IDb/AMxXcXQCCRct9g23+uww5b0Vxb7MPwNwpaCASyiCBVkPUueY8IJ//wBBxypeCyIUUrn5Uqb1vRpzEq5O4S+r8oBmY30WISsnUv8A4kDN3W725EwdOVIVNVXNlloSlykjLkSQS/MlXfYhnqraZnWzN9Eh+eklLEIvYdYpAba/mw33BPWIKqqCxu7Eq1rQG1WrHn3RzE+jxCQGYlSCB/i6S2XQ1bvj0HhC0n0i1KypHWVmZgBmBf8A+IBd7tSgjR92TNbMPxaWFLxGHFPR4gTEGr/mB1BnYgEi8P4Pj1Scj9WYwKhXrh6f+QBNC5JItBPRhCcRNnlfqzA4cVZRfXUBvDxG4vgTIPW9dCnSajq3dJZzdnoAbuxfug/jRi+zWYbEpn9dJoCARYp5EMS42/3BaEhzpz1PKxLfxcxkOj+OSZg6zJWMuWuV7hgd3Iblasaz0yQ4Hwr8oTAmzWd+w0Py884aud5PkwBOxpajU79zVqee+B52Ie1ey3/1+8IZ6Rw/+lL/AME/IR2GcK/oSqN+Wim3VFIUYFFb0sLCaf8AvI/bGXkzXI7/AL+H8Rp+l56s79VP7Iy+HNm89rCOnH9DKX2C5anqd/Ibzzhs2Y7u3h/L2hiFDRtSG/155wyYmlaVfYsOwfPnCLBuLL23ToSdgz1JrbWIuHYnLiZT0qa5SNAGdrWY/OJOI+qQz1FG5j+avSsBIGVQJLsoG7s9GatB9Y5syO300vhJHreFmUADQVMmtGe4fiCUg+fPnmZuIcQyjtoB9f5+cc17CSLsO4gDpXMaUBudOwmCcDiSWzIUimrfQxS9O+MS5MkFZFCCd7/OCTM0TcJm9Wrvz1qzxcCfQ+d/N48yR03QrIZaiDnDgpamrvyeN1JxQWlKhsP45/7h7S2V2E4qeG5efP3iix+LBBdu/wA9o7tWISRiZjG+/ePl2179IzPF5zUH2rbus1ANLMyIW2V0ZviqipfVJp1ubbX+9zZyTDiFky1O7ZWU+azpFwSzClB2Q/GgPp38+7kwp8IgxCB6OwDliKCtFEdU1tsL1tXo8GfkzU6dkUJgSXSvMaliAQbO1gbO/No3PFMQRgpiSpjMmACz5CMwNaMQhN9C9LDHY6SaFglLgFQ9bmA5LGw7tGMW0viiZ+EEtQPpJMyWl6HMllkEOCKBxrpDq0LJpi4ROKV9VRSUsygyuWVTUa1OysX2VGNlqSsZFoUzmwKg7g6pfQh7a1jLSMMtUnONCz1zZSHd3t3sxJ0Jgzh2PXLmMqjKSk19YHKEqcB3clw4FbWjsStHM+wPimFmYdRWrL6N6FO4/wAqp0u9TqRGiwfFBNQJgA5vYGj1UbXNvtE8yS5qL0LgW5s/g+/bAuAwAk50ixU6Rs+libv9IACygqDqcDf/APrcfKHTQ3YN7ab9nzjq5oYDlRu6jFzEKlsNAR4/WsTQz0nhJ/Ik1f8ALRX/AMRtSFC4SfyJT1Po0ftG9YUYFFf0rtO/VT+znGWTar95+7C2kavpOH9L+qn9kZdaDT+Rv2mN4fUh9g6ix8kfGluUTKmh6sQ1O6zd0QqcEuWoe1rk3fzWGBRcD7v83+UMY3FquQ1u6op5AitCzlelWHaqo+rc3Bi1Whw5INh3dtz50gHHI6xsykvbVO4ezF3/AIiMsbidHpZpTp+TWdG8SFykmth2aefIEXMoJfOpgE1rpGL6O47Ioyi4spN2IUxHYG2P8bHCyErYKDpocu9r/AeRHBJUzol1RfDFSjLdSkZNyRl8Yx/SDozhpiVTJswGrpKlZg2gAesWWK4Xh/SH8pASaswyg6sLB30gDC8DwSCQQCHolROUalgaDk1qRSpmXEpuFcHw0vKTkYAdbRhfup8404k+iCctUHerE1B7C3yjP8S6PYdah6MrSli6UqLduwblvFzwnBhEj0RUVJB6tahOzm38xlNrqyl3ofiFBuXlvp46a5niLFRq7igFdrcmtv2Ct/NLg376c2+Nv5zZzF+spyL0NW5Pqz+NInE2OZV4nDVs4Yu1npUuT1S/rdsV3G5gSmWDqu1CfVJ1vfQmulYtQSohgX/uuKN3h/s8ZvjE3PP6pJSmhswDqCqM5Nm7qR1x7MW2D4pRUp2VlAcuaVoLA86tar1gLBysq1lSqM3VDq6wLe1ql+6Ccb6jMFZjfQAOxL2FAabp3h3CMFmUhKibgCgdmJd2fQNzOkaRFNNmz6L4Eow6Ashy6mYAV3FiSGJf+Iix/BAQSgtyNQWtU+dYuQpkh2fzv9oEmTuq1d+4NuSeVo6U2c7K2Rill0THcWVuAKijChavPSJCB7NeYt8KedI5iBrZ+f3Py+JgaYrm/bWvLMWHhtDYkSIn0I15V03T9T94bLn1ygB+TU8Nqaw0JIqSdnIrzvR22HgGEPWQGJFrPUeJYW2ESxnqXCP6En9NH7RHI5wVT4eSd5Uv9o5D5Qo52WAdLFMJv6yd/cO0ZITagBz4/T7xpunC2RNP/fRt7h3jGIVYFhUbU8fPZG+NfEiXYctLvtqP9D5n4xGO17/fTt1McRPzbUDVA+oaHhNO65b/AEO4dkUA1jrbl/rsudXMR4iVmB6xDOe1qmjee6JFooxbXTyPDnrDkS7beTe0N9DTplScRlUlTVSyVVpo1xofF+Ub/g2KC0g/Dz4d8YvG4cpqA4a1wRWlqEeeS4NjSnqlQ6pBrYghqnd6djxwzjujvlbjzR6ZLlBZf5iOYjo/hyHI62hc6xm8D0hZs1C1QfOlO14kmdJ0BbE6XHl3+sYuDRlyDpnDvRvV03re9j8IctYTV6XftDfX/elNxPpMkhgaDUaXHgPnFJ/68VAUel9DShA076+tyjPi27KtJUXONxQS4oWd/kx2rGfxM/NVVHdnYk2d/NGgf8WVkO+U0L/CtKjsqLxK4T1iMuVvtrUBmp842x46JcmDYjF+jQpbVYMOqMzsWoSG/m8Z1MsqLEF2Lnk4DO9OsRTRng/F470qxlfIkpbYmoua6muvOA8ScySlKmJIWsihNFEDbUeAjX8Gl5I5gzErY5QGTR3AISL2pBnBMUhEzMoEFNgH9oMSA9/nSBMQtKEAdUdUMDckMHIymlDR9orZcqpSfF7fGDpm0Y8oHpqJhUA1Hv42IHKGTgWcfCw7Gr574B4QtRlJJJF27O+n+4mmznTlpTz2R2x6PNl2wScWJt9fg5geZs1u4/U+d4SmrQHY3e9aMPO0RzlP1bdhfvIDB7XMW0JEyV9YgWrq3Y1ydeznCWk87ezQkX1dT/zAoLECjatTscJ1bnv2w9KwCRpenxHUo3N9IgZ69wT/AJaRf+lLu7+oLvXxrHI5wBT4XDneTLvf1Ewo5n2WVXTpLy536yP2GMLKUc3Z3U+Z/wBxu+nKiETm/wCsjR/Y5Ri5Id2282joxfUiXZIhRe5Ddn+4mSpiNKfzvmbw8IGkjKdW5P8AEAN4nxiQLJO/d9APr2wAF5d73+3OJFIbenntgZCqCnnWn3ieSvd9vNIGMimy8wYv9tuZ1iuxcgpVmYBSQ41rrTUMRW9RFqeVtG/gfWFMlGYigGZOulA5enJgedYzyQUkdGDM4un0VcjiKScsxJcirj5GlHfaCV4dB9VZAbkoDuod3rFHlDnOHS/em9W5By45UhYTCADMJiwBdnIFtNBa5vtHKn/J15fTpO4u0WkzAuodZxvl7QdefnRyMOhGrmrlwznsdvFvnAicPp6ZXa1fEljQfFzQuWrwqavMVRmSl3JqCSBVvAud1ME2Y+2wmZjkJd1MSOw1ow1a8VOKxcyYQCCmW1U2WoMDUXSNg9Y5NmskBFKgf3OdQ5Jfnr2KEBYiYtROZVwXCWJo4CVKseytNIXyLjjV0x+JxOUZUM+pdgKm3MOIEVLSU5ikhLDSpUxYCmoDwpkwkpSka+rVuxTHrGmm0SYgahlqA7rW/wAWfwG8NJGjT7YJNn1chyLch2axPw6UlcxOeilEnlUefheIZiEuVKPbSj99/PeOjE5FhYcsRR9q1Y7gxQaataZ6EEgJAs3nmd4GnFLgki+v3Nd9IqsLx5Kqddwe3XRqmC0EKGYDwZtdBX48hvHdCSaPLlFp7FOW/Kovb4/NvtAykXq7amt660+EEqAS5qS7ebnQ66CIphDtVzZ6bWuWEaEg81Lkhy1dXYd7Dw28XnMU9WtaKuK2Z2FdCPlEcyYHJeteSn1YVJA1teH7EX5Uobs4KiO4RMkM9i4D/wAtIq/5Mut/YGsdjnAR/wC2kO7+hl3d/UF3r4x2OR9llR08S8ud+sj9nOMAqgry5j4gbaCPQenP9Od+sn9hjz9afqK0P1O0dGL6kPsnlT3o3jtsHpfb+Ych3FWHw+TQLKXV9fjX489IMlpzV8/eBlIcFVGvg32idMy1vpv2RGEWe/nvjoDa+N4YgqUoEAG3w+20LETinqgOFO5dqbbHzWIVzQBevntOsTq9UnMXFt9q79n1iZrRpjklJNlMvCApqa9jq1Pg1Yjw+EmeyQpj7QqxAIYixoC0Sy8UkuF3dQJ9lg7FVXBbQXru8OdQGaXMJfQi1WoNex9o4OPE9l5ozWugcyVgsqUSDTqqo50rzOmpeBp0paVFIlqZ9WZnb5HbuIJAtVImkEEEg7UJfU605bjeApylhSU0YgAgb3HNuwUeGmYSoClyJilDNKRmPvMe9hRqW7o5PwRYhUwAi6UpbnT46/GJZuHmFJLttXscqD8uxhSHKQhL5lnS+4N+1vNIbZC49lPJklQKUUH1r4lnoNoYrqAChfxpVnaCZk8zCzFmJcXIOoHtaCh1F4DmywkgpNVCpNRWjnMzizpUxBo8EYMeTOmqQPNUAWJcbM5G5KSx8IjlyCog5Qaa10u5Fu2CBhyolTuE1ZtbOAXcOwa1TsYvMLgEgDNY5WuDpYhxc3Nsw0rFNGcJNspfwr1sKXoPtWtmjsriKg7qIa4DivP5RcnD56htGaj6O4oxp61raGK3E4QlqGtHpufjaxeusCbXQ5xTRYJxOZJJIAuGp3sDHFrLqAYGhpU8h1e2/hvAKZKkEAPmp2PQB+b9hs0FpnFR6x/gjQgs/wA+Rjphm0cc8VdDkUPq227/AHew6/KHSNUjm7U293v1+MTIzVLUJoonqn6DTxblEjBIDE+Nbc2F2o2kbc00Y1R65wA/+1w/6Mv9ie2FC4B/yuH/AEZf7E7Qo5H2WVnTdLomhn/OT+w8xHnw1arm3Lu+8ehdNg6J36qf2GMClJFC9dTX5sK8hHRi+pnLsHRfwGtOVOY1MH4T6eaD7xCpIJr2g/DUN4CEJRajsNeWmjeAhstBswAttDCsd9vppFcuYpLMComiUgOT2CzAV7ofKWpaQVWNm9XYhRDMX5N26S5KJUYOXROvFoFAc13CSNLg6ba+AvxKlzKJOUAB8vi7lvmPmIWX2RoANg9KkAUYgsRSpcG0SrTlSU23NiNSSLDwalqV5p5jrx+ltbK/8KUAkOUOxIqoaEhLWfShDVsW7h1giisujjf2u6go1R2iLGTMZiD1WJPY4o78tD3dWseKwI06pBFhTW4DEdqdyNozc7L9ngVfH8RMl+jShRSmYsIckuNCDVie/RtIbikpQopMxamDF1Acq8gWerMpRs5HOMYc+iQTlBRMSabZSzUHuigsGNSTEOOw65swiWwU1zQPS43qQeqbhwGGVLYm9DZEwOQAQatmdRHWB8HBSQBYjctFi8aHADg1IYvq4dQo9WBsQ/8AbEi+FrSl1K67JNCWBAFesHJyk0YuxZ4s8JwZKSnMQtVSXdgMyhegymmvYQXBtUTTaKEyczhNHNRbkVN7BrVi1XszWJwGbKCb3YjrO1SQHzA1rtTmZIkBIUoBjQVZOmWgOxSl7VB9U1g7LmUyglgAWcU6tQQxYVWLC7NXKt2V7egHEScyksSQPdPWH/7A+q3JLey5EtLq7LOKHT2aMczUoy290w8K6zH5pe5YufWDgKqdSXqTDUXJyuOwsfWoRYUCxpbSuWWaxSqiX8MCyiQ+7PpuGLEOTR784GxcoGhvU03sHNrkAvyPtULlzKFyX313d6KFWV/8v7xEa5YZwwa5DkMBUb0D9Uguh03SIVhx3sqzJGYk11pdnLg3s5OovS8DY2XRgKsa9hc1rRu0V0uLRMsiho5oDZwzPzZnUk+rlWHrFhwvghxSlSw6QB110JSQCEuPfdwQRuXILQ429GGZpbGdGuEqmpNXQbKVzcuQC6gKte1GsO8X4WuQtWZOlFu/Kty7lrXjW8Nwyh+WpIAFEtmMsgUDZlMLAMoezrFjjcMFJKVgZW1S5FBdgGLcwaHeOr66OC72F8E/5aR+lL/YN6xyJ8DKyy0JDslCRW9ABWFGTLKjpgpkzr/1U2/w7I8+mTK0Gnf9THoHTH1Zzf8AWT+ztEeeTlkMzNzPOlAQH0v943xdEvs5NoRXQvv8XLwxK1Esm9KvStqnU/UQxcxRBCQABbxY0SO+96cxY4XDpASDszmxcOSdQa+B5UjLPijbBj5y2OloBBGUF2c0C+THUAt47OzsRLIBILKq7NVjdSSam9RtyLrDYUsBuE36wYqKtK2BPiNYlXJJv4OCznM1auw8cvvRxOTZ6UYRj0BYaWE9axBYCoYHldNBaoodhE2LmHK7CpLWuTTk9DZmb+2JsnJnHgVMU5XtQfBO5iBclWjly4bmAE3bQA1s6bVgNPDCZasg63eOSafFXbY+7DpjMAQ9RQA1Y1AFLrprQf2iFJemWw0qBui7NbNV/Z5xydP9EiZOy/0wMgIupVEdpActpm5QHPKVkWJkSytMpQBEkidMpeYQRLluO0kjQAaQNgJJBVMNMxzPQUcKobs6SzbUOkcw8kiWhKvWLTJyj7Uwjc+AbuYhjZzQNBlDKtSnXe/W7WAG4ENaCKADKdebbqi39wNxYuNO0C8SVIrUkEuxNSkGpJ1YblveEEmVWzM1LFnSRQOpzprs4iFKSKlha7VCSxbNpXZtwk1gs3jFUMLdVKbXLECoIKWZ9Ca12q+WHEhOaoobXoLaVDKIYCz0uiIZU3rljyuHeqDYF9Nz/kLNlqBN/doDqxRfKQadrj3gKOyHESZdHOmjjdnBfYJL8gX9oORLOWr3YMk1IIG3vjTcasAQsdUB6kCpbUbkUsDfm/txyVKdmD6WBuwZwHHWDW1ZvZIBwSswYCtMu242NCGpoQz+24y6hiX6rNcGmU7ivVoTQJuySolM0qIAIAOtwxq7K2IJd9SXNzZYHhxmqZG7EkFgS4UCC1QasCDXQnqNJswnk4lfg+FrnLCZaalvWskB6qahYkhmqFEBwRG/wXDJeFw5TLSKOSdVKa6jcuWHYAIN4Rw9MmWyanUm5LXP8fCHY9BOVIuo7WZgPmT3RrFUcU5citl4UplpSaqVpsVMNa735xBxo5VhPshi4AKqOXD+PjvFzh8IoKK1PmPqp91Nq7qN/JMAY2VmUtRoACkdpOVx2V8R2RVkUPleqOwXvCjqAwDWaOxIyh6YkZZz29Mn9jxgZyyS5GpDVvpVX0Goje9MlMmZ+ujf3DtGMThyo5U3JL0Y7k0fma/ExtjeiWO4NgDNmAs4Cj2GjsTokAhzzSBeLSdwwpT+UnMEk2oqrlWUbVNDB+Dw/o2QHZmWq5GareNe+LjCYQlqN82qw7ftCmlLsqM3F6MlKRnDpIIepAtYVsQQAm43hkxJatRV61bUBwz0Sgc0CNljeDyldYgpWKZ0ULaA0ZQrQEHlFRiODYhISQJcwFyWJlzKAkECqSrvAjllh/tOuPqnVSKJMujHmCN7OzHUEIDCgVyhGU5s9HJs7kvWlDUdgmbRZLwykk55M1OX+3MAG95JVQDNX+5zWkCKloZlTJaGFcygD25VAEimn9w9otPCS8GnvRfkhlgMtc1QEpP9RZpyI5k27CfegKXNOKmZ1Apw6ASEakalQb1lGjVo8LHyTMWgJSfQoqkG61EsFkUpmL1/uMH4OQyOqAcxc3sCQgUY1USq4JO7MZp+UFp9MgMssSaKLlWhsp3atqVNrjWOpuAD7QcAm7qAJy1etOs+xNoImSyfgA1RqBanY3/jVxHBL6w5nkQxUHpRN+4m7GKRp4BFzKUpQ7apFgAR6yRy3ANYS3qCaudGsQoG72e9WsSKROvDE0AqzVJdwghjl17sw1cVh0uQ9go0PqhLMpNOVwwqQTZodDU6KtAeYokuKsHJHruXIYeBA7DEipBKlGgDqf1nLMT4GujNVqKiwXJQk/mLAcv1lgO6WNDV3u4fcGLDhXB1zWUlCynq1AIBIBDpKmFiLW2aDjbJ99JX5AcNh2oHAcipPJYvavZU6EgkpPDjMLJS5IszqY7U0NKhq6B0RqsD0VUC8xYHqhkkkuP7izCpo3wpGlweBRLISgMAOsbk6ByamLUDmn6hvozXDeiBoZxu5KQbOxIdy3WrQ63cPFxg8EhDIQlkigA2i2xU3KOZgXDooSe6LRzyk32SoQ7Dz2w9Irm0FBD5aaPrDVvYfxAI4hNSTFVj0ZsqBTMpzvlHP69vOLU1oLC/OAZietQOTroBsPN4AAS2ltI7HZgqe0woAM105P5c79ZP7DuRAnR/AjJmNSQlZs4sRbe9totOk2H9IpSd8Qh+YEskgc2Bhsg5RsSpyP8AKoHcI0T0JhMvD51UZthZwdTuBTxiylyWt2B9efdA+ElsCxq1/r9YOmBgwplAHeaV7Pm5hNiSIJqMxSka1P8AiN+ZcnvgpMoO7WHnzzjklLFR2DJ89vyh2ajaH5eWhDGIkv31V2aD5U7Yh4lw5M3qkAimlXJp4AnwgyWurNfy38QTJGrXJP0gsDLr4WM0xTAZlMgNZMsejSRT3lLPa0Qzei4qJa8or1VJC0B6lgWIck2LdhjRzZbzG0SEjwcn4mH5KNWpc+fPPeBsadGTPRuadZR1chb1ufWOjB+VXtCR0SnqcqVJYHQzK6Ur1S1O5gwjWSkuaXJiyEsABPjEcUaLLP8AkxY6IrHrLlB2oJRVSpCTmUxOrMwuz1iwl9EZVPSqmTVAN1lsHN6JYWjR5XVyEKWXJOgoIZLnJ9srsLwWRJAEqTLQbBkgH5QcmWAQkWFfPfDpIurz3R1J13PyrDJOt1uyveY7IFzuY4kUJ3hAsjsEIAWfMzHKN2H3ggioSIHwCXJURUfWDEJuYAHPEMwk0FPnEikx1KWgAgmSiaaa8/4iNh7MSLUT2fOOFMAFRO9ZXafnHI7O9Y9p+ccgACx6XXN/UD9mUQAovMHmr0EWWMQfSzQ7OsHtGVvnEKJJckt4i30OkUmJhmFDqG4/045aDn2QXLTWnMuPAfD4V1gOQWJJawAHw8K+D6mCkzk1rAwOpDgDv28No7Mbxv55wjORuIiVNB18+SfCEATJYj4fWDJaNuUV0ickG8Fyscga/CBjGIR11q3/AJ+/mxTeR58+IiKXiUsXId/o23n4Q9OKRqYADMJK12gmApWPlget8IeOIy29b4GEBMssO2pjq6JgRWOlk+t84ceIy3HWp2GACebRLCOGjDZPn6wPM4ggkdanZ55Qw45Dk5rkaaQAGEMOwfGG4o9Q90QTuIoYsa0iPE41BAAL/wCoACsClpb7uYJsIClcQlgAZrDb+I6eIy/e+BgAMTES1P2D5wPM4iiwV8IaMfLGvwgAJI18iB1qzUDjnv8AUCGHGSz6yu5i0cXjEGgPwgAr5vrHtMKJDh1FyEliS1IUAF3NwqFeskHtEM/AS/cT4QoUAC/AS/cT4QvwEv3E+EKFAAvwEv3E+EL8BL9xPhChQAL8BL9xPhC/AS/cT4QoUAC/AS/cT4QvwEv3E+EKFAAvwEv3E+EL8BL9xPhChQAL8BL9xPhC/AS/cT4QoUAC/AS/cT4QvwEv3E+EKFAAvwEv3E+EL8BL9xPhChQAL8BL9xPhC/AS/cT4QoUAC/AS/cT4QvwEv3E+EKFAAvwEv3E+EdRhEAuEJB7I7CgAnhQoUAH/2Q=="/>
          <p:cNvSpPr>
            <a:spLocks noChangeAspect="1" noChangeArrowheads="1"/>
          </p:cNvSpPr>
          <p:nvPr/>
        </p:nvSpPr>
        <p:spPr bwMode="auto">
          <a:xfrm>
            <a:off x="155575" y="-1790700"/>
            <a:ext cx="2819400" cy="3743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data:image/jpeg;base64,/9j/4AAQSkZJRgABAQAAAQABAAD/2wCEAAkGBxQTEhUTEhQWFhUXFxgaGBgYGRgZGxwYFxwdGBgfFx4YICggGBwlHxsXIjEhJSorLi4uFyAzODMtNygtLisBCgoKDg0OGhAQGywkHyQsLCwsLCwsLCwvLCwsLCwsLCwsLCwsLCwsLCwsLCwsLCwsLCwsLCwsLCwsLCwsLCwsLP/AABEIAQ8AugMBIgACEQEDEQH/xAAcAAABBQEBAQAAAAAAAAAAAAAEAgMFBgcAAQj/xABQEAABAgQEAgYGBQYLBgcBAAABAhEAAyExBBJBUWFxBQYiMoGRE6GxwdHwFDNCUuEjQ1Nic5IHJDRjcoKTo7LT8RUWorPD0kRkdIO0wvLi/8QAGQEAAwEBAQAAAAAAAAAAAAAAAAIDAQQF/8QAJREAAgIDAQABBAIDAAAAAAAAAAECEQMhMRJBBBMyYSJRcYHh/9oADAMBAAIRAxEAPwDYMbi8jUS2VSiVKKQAkpGiS/e9UAnp0by/3pn+VHvWQsgn9QjzmShFb66dZ52HxPo0TcqcoJSwJL3Ys484aMXJ0jG6LF/t9Ltml+cz/LhP+8KN5fnN/wAuM/V10xTOMQfBCVVoT9nT2G8er65YugGIILay0VtWoHG3nG/bZno0JXWCX95NtprPzEu0I/3hTuitvrvH81FDPXDFZXGIUTtkQ7bns7voIQeuGLIBE9ddpaG0uwLfPieGHov46wp3R/ff5Ud/vCndPlO/yooS+tmLZ/TL27iLvV2Hw1pC8L1pxZWCZkxSSlQAICAFJdQJKQ9WKda5bMXSf8FbNTsvf+8Cd0f3v+XHDrAjUo4fXf5cUyT09MmkCXi5kpbtlWQUvzuHYtQgseLeDrHi5ZCJkyZnFwUgnU6d4MLinFoSGRSZr0XQdPp3l+c33yoUOnk7y6frTB/04o8zrXigmk5b7+jTctumt4ZPXPFBz6fWjplj3P7Iv9ti+jQB06jVUr99f+XCZvWGUPzkq+q1D/6RRT11xYDmaH2yo9fZ+EIH8IGKDArQVGjZUh9XvTS/lCuNK2HovJ6yy9JmHs5ecocvzeseJ6zytZuG/tz/AJcUfCfwi4pSM5yF1UGQgZavUncDzj2f/CLi2dKZZ4Mfi20ZFelaByovaesck/nsN/bj3ohK+s8gU9PhH44lI/8ArGdr/hNxjF0ShsSlXqrX8Y8H8JGLZz6Ll6Mknl2q3FhDfbYekaMjrLILNOwxJ2xCD5UrcQ4esEr78o8p8r3qEZvL/hExbVEkv/NK9yvOkPp68TyHUjDlzT8irR/1ntw0MHhh6RoI6wytVS/7aR/3w7/tlGgflMke+ZGcHrrMYH0WFrZ5R5nUezbeFHrcSHVhsGpVS3o663cvtGeGb6RpMnpIK+wpnAJzSlMVFg+RZNzB0V0yEInfk0IRml4YkIASPr+F7xYoU0h+sSuw3AeubJHvjO/4R1Pi10tkD0+7T5eND6xDsprqin/vyfnxjMv4Sz/HJtrJsWsNdOPlFMXRZ8K4J+pVS3hQ14vzsIdRNKqDMphmAFT2XdgKln/WZ9KmI8HR3POh8fVfwj1XaSynbRiHzcDfUaxWSETJBM5OU1L0djZvFxUmjatSruIWCLuRoFtRizMbdrYbuaRA9JqxKgAVJVVnyoJoHYqZ6Dnu8MyJ+IluM8wmlFjOnyWCjzbSOX77WpKn/n/g6RcxIo5B4jNZwnXT1O9oddTJKO8CCKuOyXAPlb1RCYHHOACEE2KiC9WYEMSmjEgeRjuluk/RhKQlKiQWUzgZaKSHJOY1oW0e8a8kJo2MXYdipoQpKwewoPlfjUFqOk0cbJOlZpHSiJxEqd3FBOVQDFBUHzIJ7uhLlmalC1LwWOeUUlRK0qK0k6hQGYijJoPNSmsIX0NPJVlJr2hcfVrAy11Oc2JaqeMcLTi3Q7TTCulukjJWZExJdH2hQK+6oXGUhjqai8ByOscsAApVqKEE15hhU6euDOueGSRLI7akJMpThnZT9liKAFRDOaHQmKqZOajudgLnwpUgedI6oZnRWOBSjZZ8J0vKmkISsgmwUG0dyRQak2AEIxElMxeZjk0fY2etyA5NbbNEDgMGUKzGjpKUh/vuk1t3CTppFllzEhAKwaqJvdR7JSauQUpT+8eMLmnKVIjKKi6HcXlHo8rAehAPMzJiqeB9cCFRYMTWnj4t74d6U6YQMSuTUMmUlNAAwloVQ0Y14AmzxyJJyuQa+V2OvINWojrx6iiUunhCVJNRqGq/HxtWogedhyK+JqH8RrzYwQiWpRCUJJKiKNclhYmz/Ig0BIE1GdClS0oUWDpcqykP9pgaqZtH1hnNJ0YkRkvu2PgoB7bn3eMFZmS3bHiOOm3hqa6QzikJZ0hNycuUi5FTUbXbS8eKVT7D1o7PW5GmgtvWsbZtBOIW6W7X/DQ0BZgNOEKWtketinnto+rQzNoAMtNgoeFC1eLeMOTVEMAFjxfyHLh4xgGs4NeYyFanDYQ/3qT74s8VbokUw2/0TC6fziOFItMQZQhOsx7Kf6UoeeIkCMx/hB/lk98r5g1NMqTU+u48Y07rMkFKHLflsL68VIp42jMf4QcQBj5iSo5ixAYWbLQu55Cz1vFcX5Cz4VJCcwU7Al8pIN76W/GxjyQoB2Azc6tsd+XDwhyQTurMxo3A14cKiPcKqp7QBYiralneg5e/WshESWDOVJJAZRoRdwxS1NGB19Yjly1BPgxoangGfWwBFXDMAOw0ylFEhnLAMQz/ADuKtCcVNmNkRmK1lg3Gh405Fn0aOfNjjNbHj0RJkpWnMhSEjULUlDEa5ZhcG/ExGdM9GTUgqynKySD3klnssUVehFt7mDp3QqJdZ01Ip3Usomx0oAeBIzBxtEZh6FQluyg4JZLgEjtMd/D1COKvOkzojBXpnnR08Fn72azsp7Gwetqa/wDELjJZplLkWehawJctQUuLDQAxKIw8lSQAFFR2UhCAdO0qpBYjuau9QY5WDmEt6TLsFTEqIq5PcBDFxuDXiWT+TpklJfyTA048rQULCipIq4eoYAmujkcjcNAaUFPZdizsW4eylyO6bGDcQmSGzzZi2H2CBSpUAky24d8CoakchctJLGZ6MXUZdWNe1kIUBQgHY+EBmKcIqhnEHsy3ByklKg/ZcVZyWfKU3ANDe8S07H5lSkPlSmTJWtaR9pMpGZSRqaMA1yYawSZc1JAyLDWTVnowSaityAaqdtYYVLyoCElJSUmozDtdqjuQWGUhP2idYen0hOKlLXCv9LzjMmzJhoSp2Jdtk8WAA4tyiT6t9MsfQzC4+xU3GhP2nctyZrQP05Kup3DnUNVUzhfwehtSPegZbBc1synyoJZk6rmKzFqJ1sMxNwGtCVInkj8F/wARiRJQqTLJK1MFLAzEqqFpBbu6bKCCYjsPJUiUVMfyqySWF0OAkcHUTs7WYQNgUA9pUxLDgXbVgRZrliSxADkvK41WYAAkpS+VmTdqtpZheiRaExxbnbJNgzFgGPJqeAoTrva8NYtGUOCAHculq73FPl6x70ljEykArUpiCQHqa6Wc835wjCY1UxAWXAL0YEApJFCGe2tb1jqoWzya1GyN5a1LUb4m8KWm1A+wLPo+leLeMe4twaEDiU+vT32FYbmEPcamtHanBx+FdwDYuiEsjDaH6Lhg39dDxZYrPRf1WG/9Phv+ZLizRBlCE6yWR+2wn/y5MZF/CNIE3GYgMSpKyx0DAXvSl9G5g651gS5SG/O4T1YlB90ZH1wOXH4js3mq1/13Om8Ww/kJPhTZQWktmVmADAlWYaFmPgGuC+0LxM1eqlkhz3jo5NyNn8Du0WGTLQRlMtyd7sPMjzj2dgkjvSl5C7Fy25rb1+yMyQ/thGRW5HSKwoUKjmAADlRLhklu0rZqvzvaMNOXJl9tIE5ZCSAyiBs1q7C+X7oJhHRmHlEqmS5YHo00JLh1BTipoMoW72vqIGxOPQD6RKs66hKsqsqSaOB+cO1ADl8DyzbryisU3waxaMuZc4hRqRLzFiWpmNzxOwNgA4eAlsFTV1JoaBwdgLZdtKEbxL9A9CKxMxRU7JVVaqk/0c3NiCCBtFg6c6rgtKw0slSKKmqJzVTRIUvSoLClABakW0kdMUsa5bKjgUTcQskUSO9MKQTUhPZu6lGgAcklhUkwP03hFqJS60ywwylKs6wCSpS8o8crMHTQF41roTqoiTLlpoSly9e8aONzevGgDxNJwEtCSEpBv4/NIRTa2Ct/kYR0ZhpQlmYsH0SSQBYKUw4gqUQbA6B2TUMYvp9SVDKEgDuhklnL6JHDT3xaek+pmMxE9a5klMtLkISJiClIKs1GYuVVJybR5guofoyDNS51ykEHgO0KW4sdbRX1HrJfyK2md6YZlJHZbtN2nJp2hV9SAwtD8zFzEu/5Srkk/lKsOysUUdGUGo1YK6ekKlKCRLSmXRsqsxerklkl2IDMwfhSFVMKiS2bnXzyto9BptVmSvaGdVvo7j1iYgkEKc97KAxJUQFAd1VWGndaogPo/E5JYQuiVOo0ckP2WfR0qLUcgXyiJGbg1pQha1ZVkOB3guWr74AbKoaHd2H2gschDBUsEy6pLu6HJIBN27TZgBsa0h4v4EkrHuiukyqckKCQlQZnItV1E3qkUs5FKRL43pKmSWE2qsFw4LMLO2pJIFOLVKQ7uKdoHtZtGawq252prBaZ4KbEJpV6qLGii/ZJdX7x0JEdMNR0Qkti1hUxZDfaqftEXA9dQzaHLFwweEUiWgdtwHU2pNTc78S28R3QPRzBK1IBtkFQza1behNamgekzMl17p3cEuw1LeuphxTsQh2bM9xp63A43POAVze0CVDmQGprRg1TV+Dwep3FFjlXXxPB3OjEQxiUkLBzKd9nrx//AFpfSMA1PolX5LCavh8PXlNlcOMWyKj0R9XgmP8A4aT4tOkfH1xboi+lERHTKXUn9rhf+cT7oyXrrhc2OnuK+kOujBt+Gm16xrnS3eT+0w3/ADFRlfW+S+NnlgRnVQ2NgdRxs3Mw+J0xZcIeRLNFIQVLozEMBWpJoBx4OIR0tKmqSVzZxAI3DHepNaPoNeMGmYokIJOX7oOUeIQ2Z9XHnEF1hxWV0ICUmwagALO+wqkeJLRLJCbdy0Ca4iInYxCTkQSo1JJdkqYVrc2r7bRxWWBqC4Sz1zNlDUu4Px3Y6GwBmKArWpfRIuVbWbx2rB8lPalEmipqDUb6b7D5ELPSSR2/TLU3+jUuq6JeHlJSpSQQA5NKtpFilYxC6oWlbbEHzaKPMw4UWbMdmBNLEmwFdYh+kMEpBC5S1CYGqFuNKEpJDUs7cLRyeWx9GsCdt8eb8YV6Rw8Vzq50kqYgZwyrKHH5BgXrn0oqVLZB7Rdq+x+WlvGFjd0K+WWbHY+TKSVTZiEcyBu+vPzivY3pnDTO5PlnkpL15nV/msUboro/06yVhU5VyolgNXOx53aD8VhpMskEIDnK4yltat3S++gEPOD4bBLrBeuHZTQODZgW1oeHrLk3EV/o7AZwV1cvQ3tUnzv8YP6XwqUJAQSxcsVWFDR7As7XtWkd0bK/JKIJ7wA4Ol3e3ybWFFaiQnVlgm4f02HnJALpBmJALUTQpTuQlJSGdqeOeYmd2i1lfrZgR3qvQjtO7Vd940GdhjKwk6ZnKVJwqzTVa5akmuhdQ/dfaM6wOH9KtibVLgbVrqae2jxSNUxbOwWHBUkAslW9SCC7E2NqWcGLYiTh8NKC1ZRW/eUVF6Jd7+HKIaf0aUiXMA/JrLdgVBPcVW70uz5YlJHR6MRKBWoKJsapIAKgGAfLoW3JvHRilaJTBsT1lzkejQhLNVbvvYGmmvk0ef7dWT3UUegJDsPvEmo4vc+Pk3q+tIyhSVp51D3BBtXNs7ndoET0ZOcBKEgh2KlA7n7D1qA3CKiE7K6fkllLzJrupVrsQ5eu+ukGInomgKQVKG4LkEXB1B5nyEBYLoJIUDNSFsWAASEgi7JGZ7C5NjTaWEsBgAocARtwevDbZoxgaP0VUYF9cKD5TsKeO+5i3xVuixTBX/k2t6TcNe9fOLTEX0oQ/Sv1if6eG/xzD7ozbrgQnFz7d5RuNanbgOG8aV0p9agfzmH9Sph90Zd18V/HZ1E31e7NVvnlFMStiz4RoA/UHB/gB7POKr0qc01SbAUVlBpV/KiRYUflFkSaAgI13rvqzefOGUYABXpVAObJegGhJo+jNSgqTDZI3X6FiD4DDeilqKkjMQqijVKakJ1rqRvyBiPky80zDoBvNRZRPJjrR/JjURNY1XYNEWNidjYU9leMR3RoPpMMCfzr1Ghd+DEi244NHNmO/wCm/CX+jSMJ0Ql5mcJWCCEAilQzqBoqrsX18TVsF1KMuauZMISFBRCUKB7ZFAyQwQCSS5+ykRoGEIWkeDe2nzpBYkJu0calIaUEmRXQ3RRlFOcgrIGbK7OLM9r+yK11/kFU1CE3+J040MX3DoGZ+EVjp6uL3YJceL1PkYF+VmPaC+gMCiSlCQPySQcyVg5lLLVWdeUUXrR1YH0pU0GUhCqfkyEpu7hCe1mILEMxJZ7RqshYUmora/sPyYDxeDQaqG5vW3rvvD+66Z5vhlEnq5MVI9IFPLJZKSKsDuS3KGuiUlK1S8pV2SRoewHYglrkfJjRelwnJ3QGDDhUEgBrOE6V40BzfG4oysQlTksa1dx3VC9XTpW78yEnOxZ4/IV/CHjlIkokJIBmELmACrAMkF7BTAt/N1vFd6vnKiaR2Sxq4Hca373q4GDet81EybNWmqWSAbgJyJCQHt2QHtfSoiP6vYpTrQNQDdm+9arVdm0EViqgRa0WXptLYEkFlS1jLRqpWkjZ7N5cxUpjCaqYkdhXbYFikFlU1YEnSwNdYsXWnEAYaXKAOaaQpmshAzDmXYeHKGZ3RqV4eVNSp1JQAoD7QA7TFqkdp7ngCwjowcJMfwHSnpUplqKcwNFZWChzs9/xiT9CnMlJCHADvVqWYi/h4RRJOIYgDQukhtK3ckh9HNzepF1lY1JSlScuVQcAjKWI1dg/zWKmBr9rui7d7/Wny0eeldTZTf7xLlvH2eURuInkHup4Bz4XZ/LwMNKJUoMkmwYmjsDY/wDbsWgYG1dEqdGCNf5Mb/tMNeLRFU6B+pwP/pvZMw8WyIvo5E9IfWo/pyfbNPzzjIevy/47N7tVEV4Gjvy/CNg6RH5SX+0leoTYx3r4Xx01iGC1Bmc3J9r7RTD0SfCPSoskum+2odgdS3PyhzETAwIy+x/xpx5wMtZCalJ8LWpw8W5Q4qa6cxUg2FtavXy18NnYIRjpoUimVqsRrWuz1prXWIiXNyrlnRCk0c3rWtvteuJTGLIAco9zjjrzc+ERKqAgaA+JDOQNtuEQzLR1/TP8l+jX+jsWCE103+fnyB83FhwHuwvvb54eVM6CxWaWkh35m3z7ODCQyLmzUpCihIqSGcnkXHm+mlI4Pk6JLVlxwyCFE+Hv98UvpdKvpkw/dI40IGnnFjxOJVhpalqCpqQHcBObxAbzAjIunulcWvEqWlCkOXyqAc8eAjUnJkm0jVcBjAoOkhgasXY0cUvUH30Bj3FY5gzt5bD1DceAJijdU5s+XnM4UWXJuAePBmGuukWHFznsz7+LCo1pfwG8ZPToeG1YF0l0gQ/B+FaAcvdXZUZ/0tMzLJ5ke0ctTz5vFj6emE9mvDy3bbyGv2orOKL2HEVrxsXbXzd7xXEq2TybBsU+TV32OxrV7cK8awD0ek+mSlwnOMj1+1QO1WcJ8vEyGLSGQN3Z7sP6oe53vEROo5TcM52OhFKaNZ9KXuiXwTnWWdmntlIKUISNTUBR1vmKrb+Ed0fj1IIyGpIzpqQzsVVseNq10aNnYv05RnNSEoJpXKnKCeJOanPekj0r0ZlOZD3exoQa5hWhdx40Gt8SpEZBvTfRkqYy5aiH7WySohrWFBUgnjAPRGKWCqSopGWoNDQ6guHGrvrU6QX0XMBRlKu0CWDP2XoxZz5vSgEPzFusKSQVAEO3wfXi9b6Q4o6lA7ysrHQ0ccbCrD4mOmXsljQDNlDGrPTm1r0MNoxD1CksHq3rpw/W1vCE10QBu9b7hhWzv4xgG29XktIwIACWwvdGjTMPQUFByEW2Kf1fQPo+BozYUhht6TD28ot8RfRyP6SHblftUeyZGPdbVvi51TSbMo1Xzq9Xh47bH0h35X7RP+GZGMdY8SfpWIqo/l5ulKKUKbmmgN4fH0WRFz5gysVeDV8vPQDnDa5tGf8A4XZ+VrcOULVOdLZlXpTl3XvzA0vDUwkhnVelK029dWF7nWhh5PmvXM51LWF66jk+tojZqGNw6g4LEMQQ7AX3Jqa+UiuaWZ1MzMRYU4OPFtKG0D4l1MRUhmrzFTXfy0jJx9Rophn4mmS/VTFMgoNxQjYUvTTlp4Ra8IJqiEycgVR1Lcgc2qXptd7VObYOcETEkWLA0N7WOtT4jjGk9DYhwC4INeHFvP2nn5uRU7O79HuL6WxuXsyZJCSykZ1FyDVlMG3FIiulUY2a00y5IS3cCqgXqSNfKJpHR0xbiWrKd9PMcvVAWP6JxcvvTPSCpZNCAzXudPxtGRaaMdIiurnSk4rEqbIKZawQC4ob9rnZ7xJrdLpPdDta1RrwLVbwckIwktqvV/F/ifdDXSE9jm/VFdHcbc6HTgXeE36ejY6RA9KLJVlpUbM+196lzQ8TeKnqB5WdzX3q7urX0pBnSWKzLIFTY/ZD103o/iYjBiEpzLJBbjueB3f5NOrGnRCXSN6UnPMCRRgdQK3ILF6DffSAJpAbiS+p/wBW23aHcxUpz3iz/D52hKu0X0sOQ4O4i/BEmyR6AkFSxmcBIcCwchtfE+GkWqcugBJbk3t+AiD6CUAhVXKiCz6UrepLH1Wg+aokWVw0HOtHtYeNY6IcIzVMFx8lJVmHZU7hruGAJGtNKbR7NxLmpJ4N6qgn2chonEr56X9z6eDc4EmzDurS405fhDtCjomOs1vwr431ax8oVKR2woKS29WB5gkUrrwcWhv0rEAk6GxJ+8A1ToWLcgI5a3VcPShFXpfvHlbw0UDdurw/i+BND/FTUVFZmHsdjzi3xUurj/RsC9/otWt38Pap98W6Iscj+kfrJP7VP+CbGCdY1lOLxSXU/wBJn8m9Kve4bnyjfOkPrJP7RP8AgmxgnXSWRjcUpvz02xe61HT2Hyh8XRZAsiayftVNBYA04Bz5w8VHdVanXewt5A61iOkPlsWfeml/xPhBbEJqF6VBoL97QnxJ4CsVZgtfdq/B2vTcUHEDxhqtnPj4itOeghwqcVzNzo/sfz5x6pHZ+1vw+eXnABG4uQz0o3JvukctX2eJboXppSUsXOV3S47wsa1ZiddKvSB5ySoXVwfn5sa6CAVoUhRUBUUbnQ8jQ8L2jmyRp74duOskaX5GiYPrIkAsRZwHZgPvbWjxPWdBCiVPuLWejXH4xQMPiJa6F0qB4gub38uHjHqsKGosWoMrX4g/L1jnliT4Z6kifxnWQZ1HNQ3N6j3Mzht96Q+O6ZKidbHtOTW9RTxs3qERghdSg/BgaVTrYUpwZxSOVOQNaM1fJyacaNGLFFGOTYopd6ktvQXpbnb2xH4/FBZCE2erF96XI28hvDmKxildlAYE3I3uAPLhaAJk0JDJGxrppXi8Vv8AoxR/sTM2DBySo7A0SPb5wnE0Abwtbe/uFo8KQK1GwrX8LecNqU5NHJPt9kMbvoT0ZMIWGDvRufsixzFsHI8t+JsfMxC9CykuVPUUaxD/AD7bxJzrHY8dvnfwrHRi4c+WrGcUovqATow9jD284ZmED73Oje5/m8KmNoPEF/Mj46wOsHiaWc6cvDXxihMXLWUqFVAlg44VsWpwZqQ76diQVEAD7Qem2U/Dw1gaYC7docjo3gPWfGFMS2V+buljtYGg2IpYwpp9A9XT/FsCHP8AJOI+3h70DeqLfFR6tVw3R+/0RN79/D3oPYIt0c7HI/pA/lJP7RP+CbGBdbSfpuKdI+vnajWYpjcs4baN86QH5SVwmI/wzRGB9cpY+m4i38onc39Ir47eMVxdFkRwQCKeNa+2nqh0rozEb1ve9fU/hACVEWAo2tvDS3DnDqqh/fzpqR6hDsxBGan4+/8AEwRLJGhbnABTSg+fn/SHQumvMH59sb00MmsLO2nP1D5qYbxqHl56DLQ0AJdg3ChJ048eTMZnBbn7/wAdIRiEkkgWKaBh8k2NNN4TI6iy2CN5Eroh5gBDKFfI0e/xG4h30CU0zLGt+LVGhprw0Lw9iZaSOA1rT4W9cL+huKTLm1DXyreOJOkenkgpPWwdUpFBnV487sz7/LOPNWlJOWmmYkE++tvk0fmSDlYKQSNknlceHlA8yUQfrA42te7uafOkNSOVxriB1qJapbYPY1qTzhkKJszP4fi7QctCNVFfFzammnL1QMZW9B87fPlBoFF/IhZq4Pifd7tmMMkgePKFu9E2/wBLfhwhgnQeOrDi1PVDok3sfwmLKCQKvzfw2uYkpWMCxUDxPxdvU8RiMOW4MS1wAL+zSPJssiz/ADsdeUNGbRkoXsmVIFC3kX5bn2coZUoFjl9b/EwBh57UsBYC1eB9kFzagKcMX+0LPTehLebNF4zTOeUGjlEPr5mugqDy1haQCQQ+xY5b8QRv97xhCJRejFm1f4/O0eyEGrCmldvG/jDMU+hurSWw3R4/8okf8eGi3xUOr4aR0cn/AMoniO/hdfHesW6Od9HI/H/WI/py/wDqRgnXemNxRZP18zxZZFmY86xvPSJ/KS/2kr/qRgvXGmLxL0fEz6/+6uj6mx15RTF0WXCAmJpQBtn5eD+BteHZZ0IHLa9tvLxhOQFNxW9KF25cN9I9TQab+3z9cPIEErQwt6/n3Rx5ev5+dIZOJ0YfLfNo5U0EUYnUbaVez+HjBdG9CCosGH+vy8eY/EJyZSGJ0oakatA6wSKlvAi4sSfwf2uol5Eu3aVbRn242+WJlPKi2PBJ7BpWIURUBWjEbX5nibQoIQS5cPsDZ2+FA8PTcID3GSod6nZNNdXvZzXh2WpUxlZFBnIoddBaiixodrcOd0+HSva1IYxE6VUBRJs1fLbxbSGgzgELNGFGD0Gv4X5Q3h5hRLmBN/SE0rQe2w4cCWgX0pJo7il/k6APwB3zakTlKw70mUDKAza8QTpagNOBEBzF1c8W1HhuPI23haZa5h7I5vxanmQT4HjDyMHU5mYcdRpetiL8NQ7JUZuQLMluQABVmFNaB30etasRXWH8Pg2WALuS4cgtZq0Ie3ECkSKZASaFNA5bSjuOPeItVrGygkdohn1y0rpTk9htd2UNjwx72NeipRqVdylTDO9/GvAvcQyrBvahq4YXFDTQ0NtucHyQwD0AdrHexS4sOPdFwSA5PBZgBS1Q2jBJewcNt2bpJhLKuBA/RwADdyz/ADcV+aP76MpvVgDfl5jjxDxIrQ5Yh96VpQvsQPtC/nCF4cq1ffjVgebuCrm4u+qRHJBIawksLDjQ0RpRiW+7QuzNs4DB+ZJJU2VOxPINQGzUow0oIsfVPosAZlJKpjMxdkM5ZaQcwNiQQbKg7rF1dSoqXKASX7UupFGeihlvvR2OrR1K104W02af0KCJOABH/hU70/KYX4xaoqfRoAl4BmAGGlhg7Vm4W3CkWyJPo6I/G/WI/pSm/vIw3riofSsRU0nztHA/KKdz7ieQjbuk1NMl/tJPrMyMQ64ucTiBX+UTrV/OL5tQ/q21h8fTHwrgmULHnS2jH8SeUJ9PQGnj4/NzHenYUe2z+va9yOVY8kIzKL0AZtQ73LOWHt5Q85UrNhFydDkqWF37I5besDixaFpw4Sl8oykmgLMbOkk1Bux9d4dTKUCNszA8BUgEUb2XtD6gotcDMSTa1Cey4vS1zsY45ZXI9LHgjHoLhQSSVWSGN3fSmnsNLUMLxJHZrsTa16Pe5+94B8q0yg3DvENbYUoCbabbQlWbMHu5cbqNQHszMXJO+7p8l+RCJcsfad6KVqa90ULuSwYkewnlYUqWxIayi/ByzUAAqTuN3EdQ1NWcgtR2qWJyhKbAWeliDDOIUCESagTElUw3IkglgNXWRU8YKIzlZHYrDOMz/WqUsUZkV9GVDcuTazXeC8VJCQAkNWj0NM2mjdnlxBgrCjMc5oonsgMSA4AyBuz3WBNrEMY9RLev9HuvQdgAEm1/A3hrCONMYQgCgcAGmYhI1FtGdPK1UmiEyAQNSsvRPEE3tRYpRrWYw8mlrpD0FXASbm1iOD1pCX7RDFhQuQNwKHgocK3ymmKRR464eqSQFE5h/VFgGNzXuEF9z+s4+Vr67jzrdhx0UriFLTUk0NX7w71COIbIR6rgO/Nl2Sl7szpUNhQaUR5j9SNszyMIlcGoDQk2rUE6MCXaqDZiUOolkqIFW0TqxZiObilQ4saF1AS7lL8CG2I7tqFgA1Qm3ZYpMrOGsLAkguAwcHShSpreYTMwWUqQAMOCHd3YJIIsTmpYCxOQ/aSWYuIt/Urqr6T+MzO4Kykkd5Qp6QvUaANcZVaOTuq/Vb0iguckZGICSKqq5zVqHAIGurgNF1xxyS1EU0HuNdAHU3wMWhGtnDlyetIq8vAJOeezVUEkAgqCXFR9oPSv3i1496USELEuoLB+0wYDd9qGhLRN4TCqOUFOSXLZk/eW+Yhhok+JINbxHdMSM8yYugCQlIUa9rMnQMCwC6cBo5FvVs5qLImv0Z7+hlak/nZGpAJtcjyiwxDhDKl7CXKH96j4RMRIch+lfrEftJH+KbGL9c538axFFFp83WnfUCwPuAvcxtHSqfyiP2mH/wAcyMW61pbGYoEFvTzTf9c2BPHYmtxD4+mMrRS9AFZiRzc0A9m0WLCdAkIST3ygsC7kvdtABQG52Av70N0WrN6RWZkjsprUmgpQVfgGNbgxZcDhypypiqoUbjM4oHsA3qO0UlTMUnF2iookKBKGCVgWNw9Mwbv02BooWtHk2WQ7izBi1BYJLirOSefCNFxXRMtackxIU1QQ6Sk7hQ7SDUlwQwGsQkzq0sgKlTEkOwTMTXKKNnlswBDW/Dllg+YnbD6t1UipJTYk7lzVynU3oB7HjlSyHNaDcAualyTQm5IHZFftEROzugp6XCpJJSA+RQmC3ZorKaGgDWOsR2JwqUHLMTMBsEGWsE21KSku7Htah2ZhPxNfBVZ4S+QKZORKQFTA70loDgraop9mWPfs0DypClJ9JMquY5LUAQHygaB1AADUJ/WhJwi1LK1hipSUggvlGbIkDftPzKDEquUagACmUBnITRADPSm9ySL5XymuhFqT0BmhNRem1yLd6ZY3uzFiI8UtgndgQ7M7MKNTuEOb906QQZLuQ+pLMo1Crq1fhUgbgwmZLcUZzYAvUhQDnfc/aBcB4EWYMokhjawfsj7SQRcjStw7GhgVI/KGzBj2U6jKXrQetrG8SsvCG7UzPmuC6jYminCjvm5iPMNh0rokrmu1JbzTQFCn9GlTs4qaEULERqiLLKlVkfLkHNsHaieJRQXGg8hdok8NhMzOxdr0NfBj2q7dp6BSmn+hep8+ayikoC7FSstGAdhmP2WZQFuDi49D9T5aSDNWZl1NZLO4fU1rUtU0qYZY2yU/qUtIonQ/VybPUPRJpfMrtIFXubkHMCGJ7Vbqe4dHdS5cgIWvtKFh9kaAtvUjN+uTRy906PlAJoAAe6AAGSKC3n4wNPUVrYWFOPHXw8QdIrGNHHPK5DWGkgJp62tUnz+MFGSCQkig7RJ30Hr5Q5KlueA/0HzwHF/ZoNgKn5rGtk0ICcxc/PzfwiB6SlAlCLDMVq3yp35qL2vpeJ02Z6CqlGx35D3ecRi5YKi1iXUeADADbbzNyMwjQxa6o3yyPXOTE1EFOH5RP7PDf88fCJ2MAjOke+n+nI/xrjHutGDzdJzwQMvpFKUxLlJa9teyO81LWGv9LLZSf6eG9c0p98UHpToz+O4pRIDzAS2oAJSDS7qBpoPCGiYzyTLACRZwBTap8ALeUS2DwiQGsBU0cttxNHrtEd0eMyioiug9reJ9UTiCGqzKvsEC7kaUDkbgC5h2xRqaglJSLqLbgFVS51YbFr7wdLkpHJI9lP8AuHhCJCGU5ukEtq54WSwBpoOEKU7OzvU7ltHNHtT2QpoiTJdn0OY6uo24Up6obn4IKV6TLmyElL/qBg2lTlPhBMkm5Li78bPWm+8SGGGh+bqPvjboCny+gUAeiUMwQk5tQVMynGvaMwtxOwhE7qjK+yuYlhQBWcAGlAt9xa/ZNIsmAl5kkkGqi+hookne/iKHeHVy6jcl9NHGltTTc7xjY0W1wq6OoaZhA9PND1LJkbBzWVy5ukwdJ6iSkpJM2aoOQH9El9yoplgk2F9HMWzBS2SVaqtysPM1h5ctyB9kX+ePxhKQ33Jf2VzCdUsMgJKpXpFElQM0maXIYE+kJajk+MTKcMkMhAAFqACgv7Q3OCEdpRXoAw959keSSySvffbTwjRbPEI7VLAMOHlagEJUeyo3KqDlbyv50vHoLD+qVG2tvU8LKe6NiPO/ujTDsUvIinAD2ecD4Qdkq+9Qch8k8mhHSqqoSHc/gKnxbxfSDxLsNAIywPJYYNqb+PwHshuYc1Bb5+fwh9Y+fnwjmyh4U0Em4cUB7oq13MDK4Bhtv8IImBzXy2Hz80ozOUAPGnE8dtK8Y0DlfWj9nhv+aT7omYhPziN/R4b/ABrMTcAEN033kn9fC/8AyUD3+uKx1gSDPnVZjqKOw8zFo6wKYIP87hh54qSPfFd6WkPNnmrlZuBalifdXkI1GMAwcoIQTwq9D4/cS/iXibQKBIuzMKc2+6w8gdzEWZbZQ/2g+njw/pFzsDEnLSymv6uT62el61rDsUfTLoWsTxApRmubeuEYibpb5o70GpYP3TxglDtW9PnhyFT4wOUuTQX8tNLa0FS5qKwpovDKLkHcfi9+MSKe4on7qvX64AwqKi2p08fLy9kSMyW0tTXYeo8IGagSWGQONfE9r2/G4ILsmW5HgPD556R6ZNuDN4Nt4er9WC8PIZj81hWwCB8+wQifQHj7Bp5+2HePzT/WGplWHyw/GMNE1CG1PvhOIAYJ5D3ex/KHiK8oZX30+L8gP/6gsBBUCsjiB+7U+FT83cmK7SR+s/lT3/NoZwdcpOrq8/8A9R7PpMSdkqPz5xoDMztTkDQNpqAVD5+MSJo5gHAjMta9uyObB/YB5wafUIwDk7mGCoqL6aD3mFFRVaifbHpEADE1WiRmPq8T8IFmpZyrtHR9DbkP9YMUsC3ugeYh6n5+feY0DwfXgbS8Mf8Ainf9vqiZiDSv+Nt/NYby/jbeyJyACF6xIKsoSMyhkmBIKQVehnyZhAzkJdkm5A4wHiUCYvOcLigVXaZhAKBqj03AWixrlg3APMA+2EHCS/uI/dT8IAK6nCijYXFhrdvC+6bfjeHvo2v0fFWpXD05dukTf0SX+jR+6n4Rxwcv9Gj91PwjbAiUSv5jFf3NN2ZUcZY/QYkW0lU5Mqlokz0dJ/RS/wBxPwj0dHyf0Uv9xPwjAI6WkfocQLaS+I329XjBAnt+an/uo+MFfQZX6OXS3YT8IR6OTTsy2JYUTU7Dc0NIABFT/wCZxB/qoPv+fOFIx5/QYnxQn4wb9Dl/o0fup+EefQpf6NH7qfhAAFO6R09DieaZafeYaPSOvocX/ZJiT+hy/wBGj91Pwjw4OUKmXL/dT8IAI3/av8xi/wCyTDaukAfzGLsR9Ul2N/dEqnByiHEuWQbEJT6qQn0Eh2yyn2ZD+UZQACOkgCGkYugb6ofHhHqukQanD4r+zHxg9EuSaJEs8gk08IWiRLIcJQQdQEt6o0CPw+KCQyZGJqomqNT42h76a/5mf+4PjBYwqPuI/dHwjl4VBuhB5pB90AAKukDVsPiT/VljydY+TCPpiiw+jYmvCVTn24NPR0n9FL/cT8I7/Zsm/opf7ifhABGHEKLn6NiwzUaRXk6/bC/TqBI+jYq22Hry7d+dIkP9mya/kZdb9hNedIV9AlV/JS637CfhABB4UTFYv0qpMyUgpkS0iYZZJMtOLUpvRrUw/KIuYskMowksEEIQCLEJAO12h6ADo6OjoAOjo6OgA6Ojo6AAXGnuitXPdUoU0OXm9aUgaashaMwWahwB2QLhylJcjK7AirC1pOOgAjxjyWV6JdnchiMxAAZnfgPunTKVenHKf6tTORYuALk+wJDnWmh8dAAFh8SZh7qkhJq7h6AgvreweurMSL0lOUSpwfRy2JAJDlgQSpqJDigq4JcMHl4AOEVMW81soJyoBLHYrs++UuHrAAo4pK5OdIXlUGBSO0AqgUBwBzcGNHDQgkpQO9lBFEoKQdgAO0lL335FokIRNlhQY2N/hygAh53SMxWUmWchZshUrMp2LqCaIDhi3aqRQDMRN6UKCQZEzKASCA5OUVAA5gXaprQtJR7ABBTullm8mckJc9lJUTlSFFmDHvAAFnUFPRIzSeDmP9lSWSnvZiWq1/G/a3ApBUdAB0dHR0AHR0dHQAdHR0dAB//Z"/>
          <p:cNvSpPr>
            <a:spLocks noChangeAspect="1" noChangeArrowheads="1"/>
          </p:cNvSpPr>
          <p:nvPr/>
        </p:nvSpPr>
        <p:spPr bwMode="auto">
          <a:xfrm>
            <a:off x="155575" y="-1790700"/>
            <a:ext cx="2562225" cy="3743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0" name="AutoShape 6" descr="data:image/jpeg;base64,/9j/4AAQSkZJRgABAQAAAQABAAD/2wCEAAkGBxQTEhUTEhQWFhUXFxgaGBgYGRgZGxwYFxwdGBgfFx4YICggGBwlHxsXIjEhJSorLi4uFyAzODMtNygtLisBCgoKDg0OGhAQGywkHyQsLCwsLCwsLCwvLCwsLCwsLCwsLCwsLCwsLCwsLCwsLCwsLCwsLCwsLCwsLCwsLCwsLP/AABEIAQ8AugMBIgACEQEDEQH/xAAcAAABBQEBAQAAAAAAAAAAAAAEAgMFBgcAAQj/xABQEAABAgQEAgYGBQYLBgcBAAABAhEAAyExBBJBUWFxBQYiMoGRE6GxwdHwFDNCUuEjQ1Nic5IHJDRjcoKTo7LT8RUWorPD0kRkdIO0wvLi/8QAGQEAAwEBAQAAAAAAAAAAAAAAAAIDAQQF/8QAJREAAgIDAQABBAIDAAAAAAAAAAECEQMhMRJBBBMyYSJRcYHh/9oADAMBAAIRAxEAPwDYMbi8jUS2VSiVKKQAkpGiS/e9UAnp0by/3pn+VHvWQsgn9QjzmShFb66dZ52HxPo0TcqcoJSwJL3Ys484aMXJ0jG6LF/t9Ltml+cz/LhP+8KN5fnN/wAuM/V10xTOMQfBCVVoT9nT2G8er65YugGIILay0VtWoHG3nG/bZno0JXWCX95NtprPzEu0I/3hTuitvrvH81FDPXDFZXGIUTtkQ7bns7voIQeuGLIBE9ddpaG0uwLfPieGHov46wp3R/ff5Ud/vCndPlO/yooS+tmLZ/TL27iLvV2Hw1pC8L1pxZWCZkxSSlQAICAFJdQJKQ9WKda5bMXSf8FbNTsvf+8Cd0f3v+XHDrAjUo4fXf5cUyT09MmkCXi5kpbtlWQUvzuHYtQgseLeDrHi5ZCJkyZnFwUgnU6d4MLinFoSGRSZr0XQdPp3l+c33yoUOnk7y6frTB/04o8zrXigmk5b7+jTctumt4ZPXPFBz6fWjplj3P7Iv9ti+jQB06jVUr99f+XCZvWGUPzkq+q1D/6RRT11xYDmaH2yo9fZ+EIH8IGKDArQVGjZUh9XvTS/lCuNK2HovJ6yy9JmHs5ecocvzeseJ6zytZuG/tz/AJcUfCfwi4pSM5yF1UGQgZavUncDzj2f/CLi2dKZZ4Mfi20ZFelaByovaesck/nsN/bj3ohK+s8gU9PhH44lI/8ArGdr/hNxjF0ShsSlXqrX8Y8H8JGLZz6Ll6Mknl2q3FhDfbYekaMjrLILNOwxJ2xCD5UrcQ4esEr78o8p8r3qEZvL/hExbVEkv/NK9yvOkPp68TyHUjDlzT8irR/1ntw0MHhh6RoI6wytVS/7aR/3w7/tlGgflMke+ZGcHrrMYH0WFrZ5R5nUezbeFHrcSHVhsGpVS3o663cvtGeGb6RpMnpIK+wpnAJzSlMVFg+RZNzB0V0yEInfk0IRml4YkIASPr+F7xYoU0h+sSuw3AeubJHvjO/4R1Pi10tkD0+7T5eND6xDsprqin/vyfnxjMv4Sz/HJtrJsWsNdOPlFMXRZ8K4J+pVS3hQ14vzsIdRNKqDMphmAFT2XdgKln/WZ9KmI8HR3POh8fVfwj1XaSynbRiHzcDfUaxWSETJBM5OU1L0djZvFxUmjatSruIWCLuRoFtRizMbdrYbuaRA9JqxKgAVJVVnyoJoHYqZ6Dnu8MyJ+IluM8wmlFjOnyWCjzbSOX77WpKn/n/g6RcxIo5B4jNZwnXT1O9oddTJKO8CCKuOyXAPlb1RCYHHOACEE2KiC9WYEMSmjEgeRjuluk/RhKQlKiQWUzgZaKSHJOY1oW0e8a8kJo2MXYdipoQpKwewoPlfjUFqOk0cbJOlZpHSiJxEqd3FBOVQDFBUHzIJ7uhLlmalC1LwWOeUUlRK0qK0k6hQGYijJoPNSmsIX0NPJVlJr2hcfVrAy11Oc2JaqeMcLTi3Q7TTCulukjJWZExJdH2hQK+6oXGUhjqai8ByOscsAApVqKEE15hhU6euDOueGSRLI7akJMpThnZT9liKAFRDOaHQmKqZOajudgLnwpUgedI6oZnRWOBSjZZ8J0vKmkISsgmwUG0dyRQak2AEIxElMxeZjk0fY2etyA5NbbNEDgMGUKzGjpKUh/vuk1t3CTppFllzEhAKwaqJvdR7JSauQUpT+8eMLmnKVIjKKi6HcXlHo8rAehAPMzJiqeB9cCFRYMTWnj4t74d6U6YQMSuTUMmUlNAAwloVQ0Y14AmzxyJJyuQa+V2OvINWojrx6iiUunhCVJNRqGq/HxtWogedhyK+JqH8RrzYwQiWpRCUJJKiKNclhYmz/Ig0BIE1GdClS0oUWDpcqykP9pgaqZtH1hnNJ0YkRkvu2PgoB7bn3eMFZmS3bHiOOm3hqa6QzikJZ0hNycuUi5FTUbXbS8eKVT7D1o7PW5GmgtvWsbZtBOIW6W7X/DQ0BZgNOEKWtketinnto+rQzNoAMtNgoeFC1eLeMOTVEMAFjxfyHLh4xgGs4NeYyFanDYQ/3qT74s8VbokUw2/0TC6fziOFItMQZQhOsx7Kf6UoeeIkCMx/hB/lk98r5g1NMqTU+u48Y07rMkFKHLflsL68VIp42jMf4QcQBj5iSo5ixAYWbLQu55Cz1vFcX5Cz4VJCcwU7Al8pIN76W/GxjyQoB2Azc6tsd+XDwhyQTurMxo3A14cKiPcKqp7QBYiralneg5e/WshESWDOVJJAZRoRdwxS1NGB19Yjly1BPgxoangGfWwBFXDMAOw0ylFEhnLAMQz/ADuKtCcVNmNkRmK1lg3Gh405Fn0aOfNjjNbHj0RJkpWnMhSEjULUlDEa5ZhcG/ExGdM9GTUgqynKySD3klnssUVehFt7mDp3QqJdZ01Ip3Usomx0oAeBIzBxtEZh6FQluyg4JZLgEjtMd/D1COKvOkzojBXpnnR08Fn72azsp7Gwetqa/wDELjJZplLkWehawJctQUuLDQAxKIw8lSQAFFR2UhCAdO0qpBYjuau9QY5WDmEt6TLsFTEqIq5PcBDFxuDXiWT+TpklJfyTA048rQULCipIq4eoYAmujkcjcNAaUFPZdizsW4eylyO6bGDcQmSGzzZi2H2CBSpUAky24d8CoakchctJLGZ6MXUZdWNe1kIUBQgHY+EBmKcIqhnEHsy3ByklKg/ZcVZyWfKU3ANDe8S07H5lSkPlSmTJWtaR9pMpGZSRqaMA1yYawSZc1JAyLDWTVnowSaityAaqdtYYVLyoCElJSUmozDtdqjuQWGUhP2idYen0hOKlLXCv9LzjMmzJhoSp2Jdtk8WAA4tyiT6t9MsfQzC4+xU3GhP2nctyZrQP05Kup3DnUNVUzhfwehtSPegZbBc1synyoJZk6rmKzFqJ1sMxNwGtCVInkj8F/wARiRJQqTLJK1MFLAzEqqFpBbu6bKCCYjsPJUiUVMfyqySWF0OAkcHUTs7WYQNgUA9pUxLDgXbVgRZrliSxADkvK41WYAAkpS+VmTdqtpZheiRaExxbnbJNgzFgGPJqeAoTrva8NYtGUOCAHculq73FPl6x70ljEykArUpiCQHqa6Wc835wjCY1UxAWXAL0YEApJFCGe2tb1jqoWzya1GyN5a1LUb4m8KWm1A+wLPo+leLeMe4twaEDiU+vT32FYbmEPcamtHanBx+FdwDYuiEsjDaH6Lhg39dDxZYrPRf1WG/9Phv+ZLizRBlCE6yWR+2wn/y5MZF/CNIE3GYgMSpKyx0DAXvSl9G5g651gS5SG/O4T1YlB90ZH1wOXH4js3mq1/13Om8Ww/kJPhTZQWktmVmADAlWYaFmPgGuC+0LxM1eqlkhz3jo5NyNn8Du0WGTLQRlMtyd7sPMjzj2dgkjvSl5C7Fy25rb1+yMyQ/thGRW5HSKwoUKjmAADlRLhklu0rZqvzvaMNOXJl9tIE5ZCSAyiBs1q7C+X7oJhHRmHlEqmS5YHo00JLh1BTipoMoW72vqIGxOPQD6RKs66hKsqsqSaOB+cO1ADl8DyzbryisU3waxaMuZc4hRqRLzFiWpmNzxOwNgA4eAlsFTV1JoaBwdgLZdtKEbxL9A9CKxMxRU7JVVaqk/0c3NiCCBtFg6c6rgtKw0slSKKmqJzVTRIUvSoLClABakW0kdMUsa5bKjgUTcQskUSO9MKQTUhPZu6lGgAcklhUkwP03hFqJS60ywwylKs6wCSpS8o8crMHTQF41roTqoiTLlpoSly9e8aONzevGgDxNJwEtCSEpBv4/NIRTa2Ct/kYR0ZhpQlmYsH0SSQBYKUw4gqUQbA6B2TUMYvp9SVDKEgDuhklnL6JHDT3xaek+pmMxE9a5klMtLkISJiClIKs1GYuVVJybR5guofoyDNS51ykEHgO0KW4sdbRX1HrJfyK2md6YZlJHZbtN2nJp2hV9SAwtD8zFzEu/5Srkk/lKsOysUUdGUGo1YK6ekKlKCRLSmXRsqsxerklkl2IDMwfhSFVMKiS2bnXzyto9BptVmSvaGdVvo7j1iYgkEKc97KAxJUQFAd1VWGndaogPo/E5JYQuiVOo0ckP2WfR0qLUcgXyiJGbg1pQha1ZVkOB3guWr74AbKoaHd2H2gschDBUsEy6pLu6HJIBN27TZgBsa0h4v4EkrHuiukyqckKCQlQZnItV1E3qkUs5FKRL43pKmSWE2qsFw4LMLO2pJIFOLVKQ7uKdoHtZtGawq252prBaZ4KbEJpV6qLGii/ZJdX7x0JEdMNR0Qkti1hUxZDfaqftEXA9dQzaHLFwweEUiWgdtwHU2pNTc78S28R3QPRzBK1IBtkFQza1behNamgekzMl17p3cEuw1LeuphxTsQh2bM9xp63A43POAVze0CVDmQGprRg1TV+Dwep3FFjlXXxPB3OjEQxiUkLBzKd9nrx//AFpfSMA1PolX5LCavh8PXlNlcOMWyKj0R9XgmP8A4aT4tOkfH1xboi+lERHTKXUn9rhf+cT7oyXrrhc2OnuK+kOujBt+Gm16xrnS3eT+0w3/ADFRlfW+S+NnlgRnVQ2NgdRxs3Mw+J0xZcIeRLNFIQVLozEMBWpJoBx4OIR0tKmqSVzZxAI3DHepNaPoNeMGmYokIJOX7oOUeIQ2Z9XHnEF1hxWV0ICUmwagALO+wqkeJLRLJCbdy0Ca4iInYxCTkQSo1JJdkqYVrc2r7bRxWWBqC4Sz1zNlDUu4Px3Y6GwBmKArWpfRIuVbWbx2rB8lPalEmipqDUb6b7D5ELPSSR2/TLU3+jUuq6JeHlJSpSQQA5NKtpFilYxC6oWlbbEHzaKPMw4UWbMdmBNLEmwFdYh+kMEpBC5S1CYGqFuNKEpJDUs7cLRyeWx9GsCdt8eb8YV6Rw8Vzq50kqYgZwyrKHH5BgXrn0oqVLZB7Rdq+x+WlvGFjd0K+WWbHY+TKSVTZiEcyBu+vPzivY3pnDTO5PlnkpL15nV/msUboro/06yVhU5VyolgNXOx53aD8VhpMskEIDnK4yltat3S++gEPOD4bBLrBeuHZTQODZgW1oeHrLk3EV/o7AZwV1cvQ3tUnzv8YP6XwqUJAQSxcsVWFDR7As7XtWkd0bK/JKIJ7wA4Ol3e3ybWFFaiQnVlgm4f02HnJALpBmJALUTQpTuQlJSGdqeOeYmd2i1lfrZgR3qvQjtO7Vd940GdhjKwk6ZnKVJwqzTVa5akmuhdQ/dfaM6wOH9KtibVLgbVrqae2jxSNUxbOwWHBUkAslW9SCC7E2NqWcGLYiTh8NKC1ZRW/eUVF6Jd7+HKIaf0aUiXMA/JrLdgVBPcVW70uz5YlJHR6MRKBWoKJsapIAKgGAfLoW3JvHRilaJTBsT1lzkejQhLNVbvvYGmmvk0ef7dWT3UUegJDsPvEmo4vc+Pk3q+tIyhSVp51D3BBtXNs7ndoET0ZOcBKEgh2KlA7n7D1qA3CKiE7K6fkllLzJrupVrsQ5eu+ukGInomgKQVKG4LkEXB1B5nyEBYLoJIUDNSFsWAASEgi7JGZ7C5NjTaWEsBgAocARtwevDbZoxgaP0VUYF9cKD5TsKeO+5i3xVuixTBX/k2t6TcNe9fOLTEX0oQ/Sv1if6eG/xzD7ozbrgQnFz7d5RuNanbgOG8aV0p9agfzmH9Sph90Zd18V/HZ1E31e7NVvnlFMStiz4RoA/UHB/gB7POKr0qc01SbAUVlBpV/KiRYUflFkSaAgI13rvqzefOGUYABXpVAObJegGhJo+jNSgqTDZI3X6FiD4DDeilqKkjMQqijVKakJ1rqRvyBiPky80zDoBvNRZRPJjrR/JjURNY1XYNEWNidjYU9leMR3RoPpMMCfzr1Ghd+DEi244NHNmO/wCm/CX+jSMJ0Ql5mcJWCCEAilQzqBoqrsX18TVsF1KMuauZMISFBRCUKB7ZFAyQwQCSS5+ykRoGEIWkeDe2nzpBYkJu0calIaUEmRXQ3RRlFOcgrIGbK7OLM9r+yK11/kFU1CE3+J040MX3DoGZ+EVjp6uL3YJceL1PkYF+VmPaC+gMCiSlCQPySQcyVg5lLLVWdeUUXrR1YH0pU0GUhCqfkyEpu7hCe1mILEMxJZ7RqshYUmora/sPyYDxeDQaqG5vW3rvvD+66Z5vhlEnq5MVI9IFPLJZKSKsDuS3KGuiUlK1S8pV2SRoewHYglrkfJjRelwnJ3QGDDhUEgBrOE6V40BzfG4oysQlTksa1dx3VC9XTpW78yEnOxZ4/IV/CHjlIkokJIBmELmACrAMkF7BTAt/N1vFd6vnKiaR2Sxq4Hca373q4GDet81EybNWmqWSAbgJyJCQHt2QHtfSoiP6vYpTrQNQDdm+9arVdm0EViqgRa0WXptLYEkFlS1jLRqpWkjZ7N5cxUpjCaqYkdhXbYFikFlU1YEnSwNdYsXWnEAYaXKAOaaQpmshAzDmXYeHKGZ3RqV4eVNSp1JQAoD7QA7TFqkdp7ngCwjowcJMfwHSnpUplqKcwNFZWChzs9/xiT9CnMlJCHADvVqWYi/h4RRJOIYgDQukhtK3ckh9HNzepF1lY1JSlScuVQcAjKWI1dg/zWKmBr9rui7d7/Wny0eeldTZTf7xLlvH2eURuInkHup4Bz4XZ/LwMNKJUoMkmwYmjsDY/wDbsWgYG1dEqdGCNf5Mb/tMNeLRFU6B+pwP/pvZMw8WyIvo5E9IfWo/pyfbNPzzjIevy/47N7tVEV4Gjvy/CNg6RH5SX+0leoTYx3r4Xx01iGC1Bmc3J9r7RTD0SfCPSoskum+2odgdS3PyhzETAwIy+x/xpx5wMtZCalJ8LWpw8W5Q4qa6cxUg2FtavXy18NnYIRjpoUimVqsRrWuz1prXWIiXNyrlnRCk0c3rWtvteuJTGLIAco9zjjrzc+ERKqAgaA+JDOQNtuEQzLR1/TP8l+jX+jsWCE103+fnyB83FhwHuwvvb54eVM6CxWaWkh35m3z7ODCQyLmzUpCihIqSGcnkXHm+mlI4Pk6JLVlxwyCFE+Hv98UvpdKvpkw/dI40IGnnFjxOJVhpalqCpqQHcBObxAbzAjIunulcWvEqWlCkOXyqAc8eAjUnJkm0jVcBjAoOkhgasXY0cUvUH30Bj3FY5gzt5bD1DceAJijdU5s+XnM4UWXJuAePBmGuukWHFznsz7+LCo1pfwG8ZPToeG1YF0l0gQ/B+FaAcvdXZUZ/0tMzLJ5ke0ctTz5vFj6emE9mvDy3bbyGv2orOKL2HEVrxsXbXzd7xXEq2TybBsU+TV32OxrV7cK8awD0ek+mSlwnOMj1+1QO1WcJ8vEyGLSGQN3Z7sP6oe53vEROo5TcM52OhFKaNZ9KXuiXwTnWWdmntlIKUISNTUBR1vmKrb+Ed0fj1IIyGpIzpqQzsVVseNq10aNnYv05RnNSEoJpXKnKCeJOanPekj0r0ZlOZD3exoQa5hWhdx40Gt8SpEZBvTfRkqYy5aiH7WySohrWFBUgnjAPRGKWCqSopGWoNDQ6guHGrvrU6QX0XMBRlKu0CWDP2XoxZz5vSgEPzFusKSQVAEO3wfXi9b6Q4o6lA7ysrHQ0ccbCrD4mOmXsljQDNlDGrPTm1r0MNoxD1CksHq3rpw/W1vCE10QBu9b7hhWzv4xgG29XktIwIACWwvdGjTMPQUFByEW2Kf1fQPo+BozYUhht6TD28ot8RfRyP6SHblftUeyZGPdbVvi51TSbMo1Xzq9Xh47bH0h35X7RP+GZGMdY8SfpWIqo/l5ulKKUKbmmgN4fH0WRFz5gysVeDV8vPQDnDa5tGf8A4XZ+VrcOULVOdLZlXpTl3XvzA0vDUwkhnVelK029dWF7nWhh5PmvXM51LWF66jk+tojZqGNw6g4LEMQQ7AX3Jqa+UiuaWZ1MzMRYU4OPFtKG0D4l1MRUhmrzFTXfy0jJx9Rophn4mmS/VTFMgoNxQjYUvTTlp4Ra8IJqiEycgVR1Lcgc2qXptd7VObYOcETEkWLA0N7WOtT4jjGk9DYhwC4INeHFvP2nn5uRU7O79HuL6WxuXsyZJCSykZ1FyDVlMG3FIiulUY2a00y5IS3cCqgXqSNfKJpHR0xbiWrKd9PMcvVAWP6JxcvvTPSCpZNCAzXudPxtGRaaMdIiurnSk4rEqbIKZawQC4ob9rnZ7xJrdLpPdDta1RrwLVbwckIwktqvV/F/ifdDXSE9jm/VFdHcbc6HTgXeE36ejY6RA9KLJVlpUbM+196lzQ8TeKnqB5WdzX3q7urX0pBnSWKzLIFTY/ZD103o/iYjBiEpzLJBbjueB3f5NOrGnRCXSN6UnPMCRRgdQK3ILF6DffSAJpAbiS+p/wBW23aHcxUpz3iz/D52hKu0X0sOQ4O4i/BEmyR6AkFSxmcBIcCwchtfE+GkWqcugBJbk3t+AiD6CUAhVXKiCz6UrepLH1Wg+aokWVw0HOtHtYeNY6IcIzVMFx8lJVmHZU7hruGAJGtNKbR7NxLmpJ4N6qgn2chonEr56X9z6eDc4EmzDurS405fhDtCjomOs1vwr431ax8oVKR2woKS29WB5gkUrrwcWhv0rEAk6GxJ+8A1ToWLcgI5a3VcPShFXpfvHlbw0UDdurw/i+BND/FTUVFZmHsdjzi3xUurj/RsC9/otWt38Pap98W6Iscj+kfrJP7VP+CbGCdY1lOLxSXU/wBJn8m9Kve4bnyjfOkPrJP7RP8AgmxgnXSWRjcUpvz02xe61HT2Hyh8XRZAsiayftVNBYA04Bz5w8VHdVanXewt5A61iOkPlsWfeml/xPhBbEJqF6VBoL97QnxJ4CsVZgtfdq/B2vTcUHEDxhqtnPj4itOeghwqcVzNzo/sfz5x6pHZ+1vw+eXnABG4uQz0o3JvukctX2eJboXppSUsXOV3S47wsa1ZiddKvSB5ySoXVwfn5sa6CAVoUhRUBUUbnQ8jQ8L2jmyRp74duOskaX5GiYPrIkAsRZwHZgPvbWjxPWdBCiVPuLWejXH4xQMPiJa6F0qB4gub38uHjHqsKGosWoMrX4g/L1jnliT4Z6kifxnWQZ1HNQ3N6j3Mzht96Q+O6ZKidbHtOTW9RTxs3qERghdSg/BgaVTrYUpwZxSOVOQNaM1fJyacaNGLFFGOTYopd6ktvQXpbnb2xH4/FBZCE2erF96XI28hvDmKxildlAYE3I3uAPLhaAJk0JDJGxrppXi8Vv8AoxR/sTM2DBySo7A0SPb5wnE0Abwtbe/uFo8KQK1GwrX8LecNqU5NHJPt9kMbvoT0ZMIWGDvRufsixzFsHI8t+JsfMxC9CykuVPUUaxD/AD7bxJzrHY8dvnfwrHRi4c+WrGcUovqATow9jD284ZmED73Oje5/m8KmNoPEF/Mj46wOsHiaWc6cvDXxihMXLWUqFVAlg44VsWpwZqQ76diQVEAD7Qem2U/Dw1gaYC7docjo3gPWfGFMS2V+buljtYGg2IpYwpp9A9XT/FsCHP8AJOI+3h70DeqLfFR6tVw3R+/0RN79/D3oPYIt0c7HI/pA/lJP7RP+CbGBdbSfpuKdI+vnajWYpjcs4baN86QH5SVwmI/wzRGB9cpY+m4i38onc39Ir47eMVxdFkRwQCKeNa+2nqh0rozEb1ve9fU/hACVEWAo2tvDS3DnDqqh/fzpqR6hDsxBGan4+/8AEwRLJGhbnABTSg+fn/SHQumvMH59sb00MmsLO2nP1D5qYbxqHl56DLQ0AJdg3ChJ048eTMZnBbn7/wAdIRiEkkgWKaBh8k2NNN4TI6iy2CN5Eroh5gBDKFfI0e/xG4h30CU0zLGt+LVGhprw0Lw9iZaSOA1rT4W9cL+huKTLm1DXyreOJOkenkgpPWwdUpFBnV487sz7/LOPNWlJOWmmYkE++tvk0fmSDlYKQSNknlceHlA8yUQfrA42te7uafOkNSOVxriB1qJapbYPY1qTzhkKJszP4fi7QctCNVFfFzammnL1QMZW9B87fPlBoFF/IhZq4Pifd7tmMMkgePKFu9E2/wBLfhwhgnQeOrDi1PVDok3sfwmLKCQKvzfw2uYkpWMCxUDxPxdvU8RiMOW4MS1wAL+zSPJssiz/ADsdeUNGbRkoXsmVIFC3kX5bn2coZUoFjl9b/EwBh57UsBYC1eB9kFzagKcMX+0LPTehLebNF4zTOeUGjlEPr5mugqDy1haQCQQ+xY5b8QRv97xhCJRejFm1f4/O0eyEGrCmldvG/jDMU+hurSWw3R4/8okf8eGi3xUOr4aR0cn/AMoniO/hdfHesW6Od9HI/H/WI/py/wDqRgnXemNxRZP18zxZZFmY86xvPSJ/KS/2kr/qRgvXGmLxL0fEz6/+6uj6mx15RTF0WXCAmJpQBtn5eD+BteHZZ0IHLa9tvLxhOQFNxW9KF25cN9I9TQab+3z9cPIEErQwt6/n3Rx5ev5+dIZOJ0YfLfNo5U0EUYnUbaVez+HjBdG9CCosGH+vy8eY/EJyZSGJ0oakatA6wSKlvAi4sSfwf2uol5Eu3aVbRn242+WJlPKi2PBJ7BpWIURUBWjEbX5nibQoIQS5cPsDZ2+FA8PTcID3GSod6nZNNdXvZzXh2WpUxlZFBnIoddBaiixodrcOd0+HSva1IYxE6VUBRJs1fLbxbSGgzgELNGFGD0Gv4X5Q3h5hRLmBN/SE0rQe2w4cCWgX0pJo7il/k6APwB3zakTlKw70mUDKAza8QTpagNOBEBzF1c8W1HhuPI23haZa5h7I5vxanmQT4HjDyMHU5mYcdRpetiL8NQ7JUZuQLMluQABVmFNaB30etasRXWH8Pg2WALuS4cgtZq0Ie3ECkSKZASaFNA5bSjuOPeItVrGygkdohn1y0rpTk9htd2UNjwx72NeipRqVdylTDO9/GvAvcQyrBvahq4YXFDTQ0NtucHyQwD0AdrHexS4sOPdFwSA5PBZgBS1Q2jBJewcNt2bpJhLKuBA/RwADdyz/ADcV+aP76MpvVgDfl5jjxDxIrQ5Yh96VpQvsQPtC/nCF4cq1ffjVgebuCrm4u+qRHJBIawksLDjQ0RpRiW+7QuzNs4DB+ZJJU2VOxPINQGzUow0oIsfVPosAZlJKpjMxdkM5ZaQcwNiQQbKg7rF1dSoqXKASX7UupFGeihlvvR2OrR1K104W02af0KCJOABH/hU70/KYX4xaoqfRoAl4BmAGGlhg7Vm4W3CkWyJPo6I/G/WI/pSm/vIw3riofSsRU0nztHA/KKdz7ieQjbuk1NMl/tJPrMyMQ64ucTiBX+UTrV/OL5tQ/q21h8fTHwrgmULHnS2jH8SeUJ9PQGnj4/NzHenYUe2z+va9yOVY8kIzKL0AZtQ73LOWHt5Q85UrNhFydDkqWF37I5besDixaFpw4Sl8oykmgLMbOkk1Bux9d4dTKUCNszA8BUgEUb2XtD6gotcDMSTa1Cey4vS1zsY45ZXI9LHgjHoLhQSSVWSGN3fSmnsNLUMLxJHZrsTa16Pe5+94B8q0yg3DvENbYUoCbabbQlWbMHu5cbqNQHszMXJO+7p8l+RCJcsfad6KVqa90ULuSwYkewnlYUqWxIayi/ByzUAAqTuN3EdQ1NWcgtR2qWJyhKbAWeliDDOIUCESagTElUw3IkglgNXWRU8YKIzlZHYrDOMz/WqUsUZkV9GVDcuTazXeC8VJCQAkNWj0NM2mjdnlxBgrCjMc5oonsgMSA4AyBuz3WBNrEMY9RLev9HuvQdgAEm1/A3hrCONMYQgCgcAGmYhI1FtGdPK1UmiEyAQNSsvRPEE3tRYpRrWYw8mlrpD0FXASbm1iOD1pCX7RDFhQuQNwKHgocK3ymmKRR464eqSQFE5h/VFgGNzXuEF9z+s4+Vr67jzrdhx0UriFLTUk0NX7w71COIbIR6rgO/Nl2Sl7szpUNhQaUR5j9SNszyMIlcGoDQk2rUE6MCXaqDZiUOolkqIFW0TqxZiObilQ4saF1AS7lL8CG2I7tqFgA1Qm3ZYpMrOGsLAkguAwcHShSpreYTMwWUqQAMOCHd3YJIIsTmpYCxOQ/aSWYuIt/Urqr6T+MzO4Kykkd5Qp6QvUaANcZVaOTuq/Vb0iguckZGICSKqq5zVqHAIGurgNF1xxyS1EU0HuNdAHU3wMWhGtnDlyetIq8vAJOeezVUEkAgqCXFR9oPSv3i1496USELEuoLB+0wYDd9qGhLRN4TCqOUFOSXLZk/eW+Yhhok+JINbxHdMSM8yYugCQlIUa9rMnQMCwC6cBo5FvVs5qLImv0Z7+hlak/nZGpAJtcjyiwxDhDKl7CXKH96j4RMRIch+lfrEftJH+KbGL9c538axFFFp83WnfUCwPuAvcxtHSqfyiP2mH/wAcyMW61pbGYoEFvTzTf9c2BPHYmtxD4+mMrRS9AFZiRzc0A9m0WLCdAkIST3ygsC7kvdtABQG52Av70N0WrN6RWZkjsprUmgpQVfgGNbgxZcDhypypiqoUbjM4oHsA3qO0UlTMUnF2iookKBKGCVgWNw9Mwbv02BooWtHk2WQ7izBi1BYJLirOSefCNFxXRMtackxIU1QQ6Sk7hQ7SDUlwQwGsQkzq0sgKlTEkOwTMTXKKNnlswBDW/Dllg+YnbD6t1UipJTYk7lzVynU3oB7HjlSyHNaDcAualyTQm5IHZFftEROzugp6XCpJJSA+RQmC3ZorKaGgDWOsR2JwqUHLMTMBsEGWsE21KSku7Htah2ZhPxNfBVZ4S+QKZORKQFTA70loDgraop9mWPfs0DypClJ9JMquY5LUAQHygaB1AADUJ/WhJwi1LK1hipSUggvlGbIkDftPzKDEquUagACmUBnITRADPSm9ySL5XymuhFqT0BmhNRem1yLd6ZY3uzFiI8UtgndgQ7M7MKNTuEOb906QQZLuQ+pLMo1Crq1fhUgbgwmZLcUZzYAvUhQDnfc/aBcB4EWYMokhjawfsj7SQRcjStw7GhgVI/KGzBj2U6jKXrQetrG8SsvCG7UzPmuC6jYminCjvm5iPMNh0rokrmu1JbzTQFCn9GlTs4qaEULERqiLLKlVkfLkHNsHaieJRQXGg8hdok8NhMzOxdr0NfBj2q7dp6BSmn+hep8+ayikoC7FSstGAdhmP2WZQFuDi49D9T5aSDNWZl1NZLO4fU1rUtU0qYZY2yU/qUtIonQ/VybPUPRJpfMrtIFXubkHMCGJ7Vbqe4dHdS5cgIWvtKFh9kaAtvUjN+uTRy906PlAJoAAe6AAGSKC3n4wNPUVrYWFOPHXw8QdIrGNHHPK5DWGkgJp62tUnz+MFGSCQkig7RJ30Hr5Q5KlueA/0HzwHF/ZoNgKn5rGtk0ICcxc/PzfwiB6SlAlCLDMVq3yp35qL2vpeJ02Z6CqlGx35D3ecRi5YKi1iXUeADADbbzNyMwjQxa6o3yyPXOTE1EFOH5RP7PDf88fCJ2MAjOke+n+nI/xrjHutGDzdJzwQMvpFKUxLlJa9teyO81LWGv9LLZSf6eG9c0p98UHpToz+O4pRIDzAS2oAJSDS7qBpoPCGiYzyTLACRZwBTap8ALeUS2DwiQGsBU0cttxNHrtEd0eMyioiug9reJ9UTiCGqzKvsEC7kaUDkbgC5h2xRqaglJSLqLbgFVS51YbFr7wdLkpHJI9lP8AuHhCJCGU5ukEtq54WSwBpoOEKU7OzvU7ltHNHtT2QpoiTJdn0OY6uo24Up6obn4IKV6TLmyElL/qBg2lTlPhBMkm5Li78bPWm+8SGGGh+bqPvjboCny+gUAeiUMwQk5tQVMynGvaMwtxOwhE7qjK+yuYlhQBWcAGlAt9xa/ZNIsmAl5kkkGqi+hookne/iKHeHVy6jcl9NHGltTTc7xjY0W1wq6OoaZhA9PND1LJkbBzWVy5ukwdJ6iSkpJM2aoOQH9El9yoplgk2F9HMWzBS2SVaqtysPM1h5ctyB9kX+ePxhKQ33Jf2VzCdUsMgJKpXpFElQM0maXIYE+kJajk+MTKcMkMhAAFqACgv7Q3OCEdpRXoAw959keSSySvffbTwjRbPEI7VLAMOHlagEJUeyo3KqDlbyv50vHoLD+qVG2tvU8LKe6NiPO/ujTDsUvIinAD2ecD4Qdkq+9Qch8k8mhHSqqoSHc/gKnxbxfSDxLsNAIywPJYYNqb+PwHshuYc1Bb5+fwh9Y+fnwjmyh4U0Em4cUB7oq13MDK4Bhtv8IImBzXy2Hz80ozOUAPGnE8dtK8Y0DlfWj9nhv+aT7omYhPziN/R4b/ABrMTcAEN033kn9fC/8AyUD3+uKx1gSDPnVZjqKOw8zFo6wKYIP87hh54qSPfFd6WkPNnmrlZuBalifdXkI1GMAwcoIQTwq9D4/cS/iXibQKBIuzMKc2+6w8gdzEWZbZQ/2g+njw/pFzsDEnLSymv6uT62el61rDsUfTLoWsTxApRmubeuEYibpb5o70GpYP3TxglDtW9PnhyFT4wOUuTQX8tNLa0FS5qKwpovDKLkHcfi9+MSKe4on7qvX64AwqKi2p08fLy9kSMyW0tTXYeo8IGagSWGQONfE9r2/G4ILsmW5HgPD556R6ZNuDN4Nt4er9WC8PIZj81hWwCB8+wQifQHj7Bp5+2HePzT/WGplWHyw/GMNE1CG1PvhOIAYJ5D3ex/KHiK8oZX30+L8gP/6gsBBUCsjiB+7U+FT83cmK7SR+s/lT3/NoZwdcpOrq8/8A9R7PpMSdkqPz5xoDMztTkDQNpqAVD5+MSJo5gHAjMta9uyObB/YB5wafUIwDk7mGCoqL6aD3mFFRVaifbHpEADE1WiRmPq8T8IFmpZyrtHR9DbkP9YMUsC3ugeYh6n5+feY0DwfXgbS8Mf8Ainf9vqiZiDSv+Nt/NYby/jbeyJyACF6xIKsoSMyhkmBIKQVehnyZhAzkJdkm5A4wHiUCYvOcLigVXaZhAKBqj03AWixrlg3APMA+2EHCS/uI/dT8IAK6nCijYXFhrdvC+6bfjeHvo2v0fFWpXD05dukTf0SX+jR+6n4Rxwcv9Gj91PwjbAiUSv5jFf3NN2ZUcZY/QYkW0lU5Mqlokz0dJ/RS/wBxPwj0dHyf0Uv9xPwjAI6WkfocQLaS+I329XjBAnt+an/uo+MFfQZX6OXS3YT8IR6OTTsy2JYUTU7Dc0NIABFT/wCZxB/qoPv+fOFIx5/QYnxQn4wb9Dl/o0fup+EefQpf6NH7qfhAAFO6R09DieaZafeYaPSOvocX/ZJiT+hy/wBGj91Pwjw4OUKmXL/dT8IAI3/av8xi/wCyTDaukAfzGLsR9Ul2N/dEqnByiHEuWQbEJT6qQn0Eh2yyn2ZD+UZQACOkgCGkYugb6ofHhHqukQanD4r+zHxg9EuSaJEs8gk08IWiRLIcJQQdQEt6o0CPw+KCQyZGJqomqNT42h76a/5mf+4PjBYwqPuI/dHwjl4VBuhB5pB90AAKukDVsPiT/VljydY+TCPpiiw+jYmvCVTn24NPR0n9FL/cT8I7/Zsm/opf7ifhABGHEKLn6NiwzUaRXk6/bC/TqBI+jYq22Hry7d+dIkP9mya/kZdb9hNedIV9AlV/JS637CfhABB4UTFYv0qpMyUgpkS0iYZZJMtOLUpvRrUw/KIuYskMowksEEIQCLEJAO12h6ADo6OjoAOjo6OgA6Ojo6AAXGnuitXPdUoU0OXm9aUgaashaMwWahwB2QLhylJcjK7AirC1pOOgAjxjyWV6JdnchiMxAAZnfgPunTKVenHKf6tTORYuALk+wJDnWmh8dAAFh8SZh7qkhJq7h6AgvreweurMSL0lOUSpwfRy2JAJDlgQSpqJDigq4JcMHl4AOEVMW81soJyoBLHYrs++UuHrAAo4pK5OdIXlUGBSO0AqgUBwBzcGNHDQgkpQO9lBFEoKQdgAO0lL335FokIRNlhQY2N/hygAh53SMxWUmWchZshUrMp2LqCaIDhi3aqRQDMRN6UKCQZEzKASCA5OUVAA5gXaprQtJR7ABBTullm8mckJc9lJUTlSFFmDHvAAFnUFPRIzSeDmP9lSWSnvZiWq1/G/a3ApBUdAB0dHR0AHR0dHQAdHR0dAB//Z"/>
          <p:cNvSpPr>
            <a:spLocks noChangeAspect="1" noChangeArrowheads="1"/>
          </p:cNvSpPr>
          <p:nvPr/>
        </p:nvSpPr>
        <p:spPr bwMode="auto">
          <a:xfrm>
            <a:off x="155575" y="-1790700"/>
            <a:ext cx="2562225" cy="3743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6866" name="Picture 2" descr="http://www.uv.es/erasmuswop/images/erasmus.GIF"/>
          <p:cNvPicPr>
            <a:picLocks noChangeAspect="1" noChangeArrowheads="1"/>
          </p:cNvPicPr>
          <p:nvPr/>
        </p:nvPicPr>
        <p:blipFill>
          <a:blip r:embed="rId2" cstate="print"/>
          <a:srcRect/>
          <a:stretch>
            <a:fillRect/>
          </a:stretch>
        </p:blipFill>
        <p:spPr bwMode="auto">
          <a:xfrm>
            <a:off x="1674812" y="3124200"/>
            <a:ext cx="2436812" cy="3444846"/>
          </a:xfrm>
          <a:prstGeom prst="rect">
            <a:avLst/>
          </a:prstGeom>
          <a:noFill/>
        </p:spPr>
      </p:pic>
      <p:pic>
        <p:nvPicPr>
          <p:cNvPr id="36868" name="Picture 4" descr="http://upload.wikimedia.org/wikipedia/commons/d/d2/Hans_Holbein,_the_Younger_-_Sir_Thomas_More_-_Google_Art_Project.jpg"/>
          <p:cNvPicPr>
            <a:picLocks noChangeAspect="1" noChangeArrowheads="1"/>
          </p:cNvPicPr>
          <p:nvPr/>
        </p:nvPicPr>
        <p:blipFill>
          <a:blip r:embed="rId3" cstate="print"/>
          <a:srcRect/>
          <a:stretch>
            <a:fillRect/>
          </a:stretch>
        </p:blipFill>
        <p:spPr bwMode="auto">
          <a:xfrm>
            <a:off x="7313612" y="2971800"/>
            <a:ext cx="3009900" cy="3743325"/>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612" y="0"/>
            <a:ext cx="9363886" cy="875264"/>
          </a:xfrm>
        </p:spPr>
        <p:txBody>
          <a:bodyPr/>
          <a:lstStyle/>
          <a:p>
            <a:pPr algn="ctr"/>
            <a:r>
              <a:rPr lang="en-US" dirty="0"/>
              <a:t>The Philsophes</a:t>
            </a:r>
          </a:p>
        </p:txBody>
      </p:sp>
      <p:sp>
        <p:nvSpPr>
          <p:cNvPr id="3" name="Content Placeholder 2"/>
          <p:cNvSpPr>
            <a:spLocks noGrp="1"/>
          </p:cNvSpPr>
          <p:nvPr>
            <p:ph idx="1"/>
          </p:nvPr>
        </p:nvSpPr>
        <p:spPr>
          <a:xfrm>
            <a:off x="455612" y="1143000"/>
            <a:ext cx="11430000" cy="5181600"/>
          </a:xfrm>
        </p:spPr>
        <p:txBody>
          <a:bodyPr>
            <a:noAutofit/>
          </a:bodyPr>
          <a:lstStyle/>
          <a:p>
            <a:r>
              <a:rPr lang="en-US" sz="3200" dirty="0">
                <a:solidFill>
                  <a:srgbClr val="002060"/>
                </a:solidFill>
              </a:rPr>
              <a:t>The writers and critics who championed reform and toleration were known as philsophes.  Although similar to philosophers, these critics were literary figures, economist and historians who applied reason to fix the problems.</a:t>
            </a:r>
          </a:p>
          <a:p>
            <a:r>
              <a:rPr lang="en-US" sz="3200" dirty="0">
                <a:solidFill>
                  <a:srgbClr val="002060"/>
                </a:solidFill>
              </a:rPr>
              <a:t>Prominent philsophes included Voltaire, Montesquieu, Diderot, Rousseau, Hume and Kant.</a:t>
            </a:r>
          </a:p>
          <a:p>
            <a:r>
              <a:rPr lang="en-US" sz="3200" dirty="0">
                <a:solidFill>
                  <a:srgbClr val="002060"/>
                </a:solidFill>
              </a:rPr>
              <a:t>They provided the intellectual framework to undermine existing political and social practices based on aristocratic privilege</a:t>
            </a:r>
            <a:r>
              <a:rPr lang="en-US" sz="2700" dirty="0">
                <a:solidFill>
                  <a:srgbClr val="002060"/>
                </a:solidFill>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531812" y="0"/>
            <a:ext cx="10908576" cy="1050925"/>
          </a:xfrm>
        </p:spPr>
        <p:txBody>
          <a:bodyPr/>
          <a:lstStyle/>
          <a:p>
            <a:pPr algn="ctr" eaLnBrk="1" fontAlgn="auto" hangingPunct="1">
              <a:spcAft>
                <a:spcPts val="0"/>
              </a:spcAft>
              <a:defRPr/>
            </a:pPr>
            <a:r>
              <a:rPr lang="en-US" dirty="0">
                <a:solidFill>
                  <a:schemeClr val="accent1"/>
                </a:solidFill>
                <a:effectLst>
                  <a:outerShdw blurRad="38100" dist="38100" dir="2700000" algn="tl">
                    <a:srgbClr val="000000">
                      <a:alpha val="43137"/>
                    </a:srgbClr>
                  </a:outerShdw>
                </a:effectLst>
              </a:rPr>
              <a:t>Enlightenment </a:t>
            </a:r>
          </a:p>
        </p:txBody>
      </p:sp>
      <p:sp>
        <p:nvSpPr>
          <p:cNvPr id="3" name="Content Placeholder 2"/>
          <p:cNvSpPr>
            <a:spLocks noGrp="1"/>
          </p:cNvSpPr>
          <p:nvPr>
            <p:ph idx="1"/>
          </p:nvPr>
        </p:nvSpPr>
        <p:spPr>
          <a:xfrm>
            <a:off x="379412" y="1295400"/>
            <a:ext cx="5819456" cy="4949825"/>
          </a:xfrm>
        </p:spPr>
        <p:txBody>
          <a:bodyPr>
            <a:normAutofit fontScale="85000" lnSpcReduction="20000"/>
          </a:bodyPr>
          <a:lstStyle/>
          <a:p>
            <a:pPr marL="274320" indent="-274320" eaLnBrk="1" fontAlgn="auto" hangingPunct="1">
              <a:spcAft>
                <a:spcPts val="0"/>
              </a:spcAft>
              <a:buFont typeface="Wingdings 2"/>
              <a:buNone/>
              <a:defRPr/>
            </a:pPr>
            <a:r>
              <a:rPr lang="en-US" sz="4200" dirty="0"/>
              <a:t>        </a:t>
            </a:r>
            <a:r>
              <a:rPr lang="en-US" sz="4200" u="sng" dirty="0"/>
              <a:t>6 Factors</a:t>
            </a:r>
          </a:p>
          <a:p>
            <a:pPr marL="274320" indent="-274320" eaLnBrk="1" fontAlgn="auto" hangingPunct="1">
              <a:spcAft>
                <a:spcPts val="0"/>
              </a:spcAft>
              <a:buFont typeface="Wingdings 2"/>
              <a:buChar char=""/>
              <a:defRPr/>
            </a:pPr>
            <a:endParaRPr lang="en-US" sz="3800" dirty="0"/>
          </a:p>
          <a:p>
            <a:pPr marL="274320" indent="-274320">
              <a:buFont typeface="Wingdings 2"/>
              <a:buChar char=""/>
              <a:defRPr/>
            </a:pPr>
            <a:r>
              <a:rPr lang="en-US" sz="4000" b="1" dirty="0"/>
              <a:t>Reason</a:t>
            </a:r>
          </a:p>
          <a:p>
            <a:pPr marL="274320" indent="-274320">
              <a:buFont typeface="Wingdings 2"/>
              <a:buChar char=""/>
              <a:defRPr/>
            </a:pPr>
            <a:r>
              <a:rPr lang="en-US" sz="4000" b="1" dirty="0"/>
              <a:t>Nature and Natural Laws</a:t>
            </a:r>
          </a:p>
          <a:p>
            <a:pPr marL="274320" indent="-274320">
              <a:buFont typeface="Wingdings 2"/>
              <a:buChar char=""/>
              <a:defRPr/>
            </a:pPr>
            <a:r>
              <a:rPr lang="en-US" sz="4000" b="1" dirty="0"/>
              <a:t>Happiness</a:t>
            </a:r>
          </a:p>
          <a:p>
            <a:pPr marL="274320" indent="-274320">
              <a:buFont typeface="Wingdings 2"/>
              <a:buChar char=""/>
              <a:defRPr/>
            </a:pPr>
            <a:r>
              <a:rPr lang="en-US" sz="4000" b="1" dirty="0"/>
              <a:t>Progress</a:t>
            </a:r>
          </a:p>
          <a:p>
            <a:pPr marL="274320" indent="-274320">
              <a:buFont typeface="Wingdings 2"/>
              <a:buChar char=""/>
              <a:defRPr/>
            </a:pPr>
            <a:r>
              <a:rPr lang="en-US" sz="4000" b="1" dirty="0"/>
              <a:t>Liberty</a:t>
            </a:r>
          </a:p>
          <a:p>
            <a:pPr marL="274320" indent="-274320">
              <a:buFont typeface="Wingdings 2"/>
              <a:buChar char=""/>
              <a:defRPr/>
            </a:pPr>
            <a:r>
              <a:rPr lang="en-US" sz="4000" b="1" dirty="0"/>
              <a:t>Toleration</a:t>
            </a:r>
          </a:p>
          <a:p>
            <a:pPr marL="274320" indent="-274320" eaLnBrk="1" fontAlgn="auto" hangingPunct="1">
              <a:spcAft>
                <a:spcPts val="0"/>
              </a:spcAft>
              <a:buFont typeface="Wingdings 2"/>
              <a:buChar char=""/>
              <a:defRPr/>
            </a:pPr>
            <a:endParaRPr lang="en-US" sz="4500" b="1" dirty="0">
              <a:solidFill>
                <a:srgbClr val="002060"/>
              </a:solidFill>
            </a:endParaRPr>
          </a:p>
        </p:txBody>
      </p:sp>
      <p:pic>
        <p:nvPicPr>
          <p:cNvPr id="11268" name="Picture 2"/>
          <p:cNvPicPr>
            <a:picLocks noChangeAspect="1" noChangeArrowheads="1"/>
          </p:cNvPicPr>
          <p:nvPr/>
        </p:nvPicPr>
        <p:blipFill>
          <a:blip r:embed="rId2" cstate="print"/>
          <a:srcRect/>
          <a:stretch>
            <a:fillRect/>
          </a:stretch>
        </p:blipFill>
        <p:spPr bwMode="auto">
          <a:xfrm>
            <a:off x="6932612" y="1295400"/>
            <a:ext cx="3938092" cy="5105400"/>
          </a:xfrm>
          <a:prstGeom prst="rect">
            <a:avLst/>
          </a:prstGeom>
          <a:noFill/>
          <a:ln w="9525">
            <a:noFill/>
            <a:miter lim="800000"/>
            <a:headEnd/>
            <a:tailEnd/>
          </a:ln>
        </p:spPr>
      </p:pic>
    </p:spTree>
  </p:cSld>
  <p:clrMapOvr>
    <a:masterClrMapping/>
  </p:clrMapOvr>
  <p:transition spd="med">
    <p:fad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99612" y="2438400"/>
            <a:ext cx="1979851" cy="1397000"/>
          </a:xfrm>
        </p:spPr>
        <p:txBody>
          <a:bodyPr/>
          <a:lstStyle/>
          <a:p>
            <a:r>
              <a:rPr lang="en-US" dirty="0"/>
              <a:t>Deism</a:t>
            </a:r>
          </a:p>
        </p:txBody>
      </p:sp>
      <p:sp>
        <p:nvSpPr>
          <p:cNvPr id="160770" name="AutoShape 2" descr="data:image/jpeg;base64,/9j/4AAQSkZJRgABAQAAAQABAAD/2wCEAAkGBxQTEhUUEhQUFRQXGBcXFxcUFxcXGBcXFxgXFxcVFRcYHCggGBwlHBQXITEhJSksLi4uFx8zODMsNygtLiwBCgoKDg0OFxAQFywcHCQsLCwsLCwsLCwsLCwsLCwsLCwsLCwsLCwsLCwsLCwsLCwsLCwsLCwsLCwsLCwsLCwsLP/AABEIAMIBAwMBIgACEQEDEQH/xAAbAAADAAIDAAAAAAAAAAAAAAAAAQIDBgQFB//EAEUQAAIBAgMEBQcFEAIDAAAAAAABAgMREiExBAUGQRMiUXGBMmGRobHB0SRCcpKyBxQVFiMzQ1JTYnOCotLh8MLiNGOD/8QAGQEBAQEBAQEAAAAAAAAAAAAAAAECAwQF/8QAIxEBAQACAQQCAgMAAAAAAAAAAAECERIDITFRE0EygSJCYf/aAAwDAQACEQMRAD8A8/sNExZR9x84WCwIdioB3JaHYCkMhMYQ7A4gxpFEpFYR2CwCSEhoqwEWCxQrAJisVYVgJsFirAyKjCKUS7EgRJEuJlFYisTgThM4miKwYQsZbCsiDEJxMrEyKxYQMjMciKQE2GQ25zQsQ7DSOrBItISKsVAkh2EkMImw1EbGBOEY+QWKEMLAAsgKSBsCIjaGOwEsRTFiAkdh2JsRSYixSiAmKwAiKlsGDQmgpCKJaIEyWNsmRFJkMyISRkSkA79wEXbmpANISZ1YJouICRUA0/MNCAeEYAVAMQ0AkAx2ASYmOwmgBoENaA7gJhhGAEtCSKFYKloY7CIIFcpomSChiQkx2IqWSUxMgkBgRUWJZZLMheAAkBFcxaDuJAdWFIEKxSKgQ2jv9y8K1NppqpGdOMbuPWxXytfJL3nOlwJVWlWm358XwMXqYy621xrUkVFG0T4F2hPKVK/fJf8AE4u0cIbVBX6PH/Dak/Rr6izqY+04306EEXODTakmmsmmmmu9Mi5tkWQzsNx7rltNTo4yUXhcrtO1k0uXebDHgKd860fCLfvM3PGdrVmNrTQZun4hP9vH6j/uGuAX+3/o/wCxn5cPa8K0locTveIuHPvWMH0injbVlHDayv2sx8O7h++sfXwYLfNxXvfzq2hrnNb+k1d6dKxJG9w4FhbOtLwjH4j/ABGpftanoj8DPy4tcK0RktG1cS8NU9mpKpCc5NyUbStzTfJLsNWNY5TKbiWaTYZtG5+D5TSlWbgn81WxvvvlE2WhwtssV+bxPtlJv32MZdXGNTG15gxNHp1bhnZpfolHulL3M6HiHhWnSpSq05yWHPC+snmlk9VqSdWU4VpjQGbZYJzino5RT7rnpD3Dsq/Qx8btesuWXEk28xJZu/FW5KSoY6NNRcHd4ecdH6NfA0lsY5bhZpArnfcI7tVaveSThBYmno/1U/8AeRuk920L/maf1Imcs9XSybeVks2PjWjCFWChCMVhu8KS5vsNdEu4WJAQAc5AHIaOrChpEFxRUelcEZbHH6U/adztO1wpQc55RVrvVq7S951HCEV96U2+eLT6TFxhUX3rPLVxX9SfuPJZvL9u29Ry6fEmzN5VfVL4HaUa+JKUWpR7U8vUeM+o7nhje8qNZK7cJu0l38+9G8uh23GZ1G8cR7kp7TF6Kql1Z9v7srax9h5jWoyhJxkrSi2muxo9hXcaBx1sijXU18+Of0o9W/owjo5d9Gc+z+5/H5TJ9lOX2oHoGLzGifc8j+Wqfw/+UTeqhnq/kuHh0FTjHZk9aj/l/wAi/HXZ+SqfV/7HRPgqvznS9Mv7QXBNb9el6ZP3G+PT9pvJi4u35T2hU1TUuq5N3VtbJc/Mcfhffsdl6TFGUnPDazS0vrfvODvjdz2eq6cmm0k7q9s1fmcE6zHHjr6Ytu3qu5d6/fFPpIwcVdxte+nMnfe8XQoyqYcTTirN21aR13BK+TL6cuXcXxsvks++H2kefjOenTfbbVd/cSS2mCg6cYpSUrp3byatp5zNwTu9VKznJXVNXS/eensbNcNt+57VSlVhzcYtW54bp/aR2ynHG6Yne925VJ4U29Em33LsNE2zjOtJt01GEeV1ifi9DfXpy/3zGvbZwdRm7xxU28+rmvQ9PA4YXGeXS7+nRbNxnWT66hNd2F+nT1HP3zv2lX2SpheGXV6jyl5UdO3wOJtnBVRfm5xl5pdV+9Gt7Zsk6UsNSLi1yftXavOjtJhfDG8p5LYF+Vp/Tj7Uer1GeWbrSdal/Eh9pHqbkY6vmLgx1qGKLjJJqSat5nkeU7fsrp1JU5axbXhyfosz0vd+3dI6sb505uPhqn7fQdPv7cfTbTSml1ZZVO6GefesvAzhdXu1e8cnhLd3R7OnpKfWfd81ej2nbS8Di712xUaU6mWSy79I28bGenUeFX7F7DN3e6zt2aPx0/y0PoL7UjWmbJxy308foL7UjW2dcfDN8kAAaRy0CAF5jqwoqDJRSQR6dwr/AOJS7n65SMPGU/k0u+PtM/DcPk1H6HfzZweN38m/+kV6pP3Hln5/t1vhoDMtBXku9EI7/hPc8qtSNSS/JQd23pJrSKfPPU9WV1NuUnd6BBOyNQ+6BLOivNO/9P8Ak25XPO+Ldu6XaHhzjBYF3q+J+lteB5ulP5OmXh2f3PvzlZ/ux9r+BukpWTbySzeXZqab9z5dat3Q9sjbNuypzf7kvsv4DqfkuPhw3xLsyX51eCl8DHLijZf2n9Mvgeag0dPhxY512fE+2QrbROdN3i1Gzs1pFJ5PM6pIbA6yammd7eh8GL5LH6U/tE8aP5LKy+dD2l8IL5LDvl9pmDjaXyf+ePv+B5v7/t0/q0Cxl2HbJUpqcHaSeXvT8zMJ3+6eHVtFBzjJqopNK/ktJLJ81m9T05WSd3OO/wB3cYUZpKonTl6Yvua08Tu6O8KU11KkH3ST955ft27K1F2nTkl22vH0rI4iZxvSxveN87HsLfP3HS8U7BGps82/KgnKL5q2bXijDwc63QvpMVr9TFrht5+Ry+ItowbPVbesXHxl1V7TlrWWm97jz/cSvtFL6cfbc9Lb7/8Ae8824dXyml9L3M9IlI6dXyzi03dO24duqp6TlOPim7e9eJuB5lvCq47RUknmqkmu9SbRsb4zj+zl6UMsbdaJWDjfbbuFFPJdaS8+iXov6TaY6K/YsjzLb9qdWpKpLWTv3LkvBWR6TTfVXcvYZympF33abxx+eh/DXtka4zZeOV+Up/Qft/yazc3j4L5KwCsBUc1SGmJFI6sGmNMUWNII9Q3DdbPRy/Rxv4q9/WcrbdkhWjhqxxRvdZvl51rqaNsnFlaEIwUaVopRTcZXslZX62pl/HKv+rS9Ev7jz3p5b26co2qluDZ45qjHLtvL1SudlFZWWSWiRoL4xr9lP6r97ODtm/toqK0qkkuyPVXjbXxL8WV805SNo4m4kVNOlRleo8nJaQXf+t7DRUK4jtjjMY527bjwBH88/of8jb5RVmno8mu2+tzzHdG+6mz4ujwPFa+JN6ac12nY/jhtH/r8Iv4nLPp5W7bmUkbh+Btn/Y0/qr4GWO7qC0o0vqR+BpD4u2jth9X/ACRLizaf1or+VE+PP2co5HHFKMalNQjGPVd8KS5+buOfwdu2lOi5Tpxm8bV5JPK0cszVd47wqV2pVJYmlZZJZa8jLsW+q1KOCnNxjm7JReb1zaOnG8dM7m9vS6FCMFhhFKPYlZLuRVSlGWUoxkuySTXeebviHaX+ll/T8DDPfdd61qnhJr2HP4r7a5xsHHlOMY0sKis5eSkuS7Dk8FbVTVHBiWPFJ4W1e2VvYaXtW0zn5c5StpibftMETpw/jxZ5d9vX5IhUo9kfQeW0t51o+TVqL+Z2Knvmu9a1T6z9xz+K+2+b0jbNthTjinKMV2vn3LmaHxFvx12lG6px0T1k/wBZ/A6ipUlJ3k232ybb9ZNzePTkZuW3Y8MP5TT739lnoMtpivnLxaPKZk4hlhurLpyd4SvVqPtnLx6zOKx2BmkS2ej0t5UVCN6sL2Xzl8TzdsGzGU21Gw8Z7VCpKnglGVlK9s7Zq17eJrLZTEySahvaQEBRzS0ibDTOrmcR2EiigTGTYYFDQh2CC4xCQDGhIEUNsG/MDFmACGhXABAmJkDMbC40FFyBhJcwKRLBMTIoJBhcigm4JksgUxIdxMighsq5LRmqf+8wIAK5yQXCwI6uRplYiEdzw5tlKlKo6yxRcEsNtevBv0JN562sLdRY6nENM3LZd97OurUnjeOtUVTBJWelPLDo4tqy0shfhmjCnFxmnFKhgo4M6c4STqSbtZ3V8753Mc76OM9tQuhJ+Y3Xad9bKlam11ZqKeF505zhUqPTzSRGxbZQp1dol01N9JJSjlUSXWm2naPJNekc76OLTrgmbf8AhXZ8EFUlGpFRoLAqbvGcWnUm5NLVXVr5nJ/DNBVFLplLq1VfDJRTlKm4JWgpRyTyztYc76Nf60dFI7rdu3QVTaG6nRynfo6qjKSj17vliV1ztc5e8t+U+iqxpXbqVJX1h1XCEcdlk8TUnY1yu/Caa3gyvYOjbtk3fTJ593abDsO9aUdmwOUk1GonTSdpyk21JtZNWds9LHN/D9JTi3UnJdI5pYGuhj0UoKEVzzktMsiXK+jX+tSVGV8OGV+yzv6C57HUVk4TV7JXhJZy0Wa52y7jm7z3kpTpuEqkujjGLqSynJptt5PLW2p2MeI4qpUlaUlKtCaxJO1ON/Ju+rLPIu76NOhlu+oo43TqYdMWF2ve1r27ciq27K0fKpzXVcs0/JXlPwO+fE8MCioSyafLNxquphln5LVtM+8wT3/TWKCjVdOfS43KUcadW18HKytzJyy9LqOqo7mrzuo0pOyTei8pXjm3ndcjFLd1RKTcbKMYSbusozdovXmd3T4lhd4qWKKacFePKCglNOLv5Kd1mjgbZxBKdJ0sNouFKKz8l07NtZZ3su4by9Goxw3DWlCM0otSw26yvabwxbWqTeRjluiqlUyTVJJztJNK/ZbU5tHiaShCGCOGCp4c7PFTbeK67ezzEy4kl1kqccM8WPE5TcrxUPKlmrLs7RvI7MM9wVE0pOnHJyd5eQkk259mq7TJT4arSvbBZOCum2mp2tNWWcc8yqnEk3ZYIuCjKLjJzkmpWurt3S6q0ZgXEFVSUo4Y2ldJLJWhgUbX8my0J/JezDu3dMq0pRTisKd29G72UV3szU+H5Okq2NJOEpuNs1Z2inn86zz8xxNm3lVpp9HLDeSk2tW1eyb5rPTQmpvatn19YqLskk4qTkla3a36ReR2Z97boVKLaqYsM+jksOFqWHFlm7qxzK3DFnDDUxKU4R0WV4ylO+eqt6zptu3jUq26SWLNu2SV3q7KyuX+FKufXl1nd27XHDf6uRO69nYVdy04dMpzmnScdIrOM7KDzeueZkhw7FzlHHLKeDJLO1LpH68jpqm3VGmnJtNRT86j5KfcXU3nWdr1JOya15NWfqJqq7HatxwhGrJ1H1HZLqpt4FOzu9Ve2VzoDmS3pWaceklaSs89Va2fgrHDZJv7OxAICjnBclFI6sGmNMQ0VDuUmQCYRkxAQikBTFcExXKKuMhBcB3GmIABoVxMLgOxIJiuQDZLHILBSjIGjHiKTALgDQkiKBNg2DIIkkQjJJkOJFDZI8QiKGS2NiM1QBLEBzhkpjR1YO5SJY7BAhpiEiihpkpjCLuIVxgNoTBgUO/YDbAVwBiTAGQF8xNCuJsKGNshsbAUibltGNxIqxAS2BRNwJsRTZLY7ibIqZIVxslmQCBoTIo8QEBBzUMi5VzqwaQCY7lDbGrktgBQXE2Fyou4hILgO4CQ2wC42yUh2ABIbEAmAAwFYTC4EUXJkx2JbAIgyMRVyKLksbZNyKYguIgVyZDuSyKQrhITMqrEBFwBpzolAB2jNUv99YkAFZJFoACpkCQACBFIACBAwAoQwAAZEtAAinEQAAuwIsAActDGIApf4KigAyRMhAABIxgBlTYmAEqoqCsMCCAADLT/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60772" name="AutoShape 4" descr="data:image/jpeg;base64,/9j/4AAQSkZJRgABAQAAAQABAAD/2wCEAAkGBxQTEhUUEhQUFRQXGBcXFxcUFxcXGBcXFxgXFxcVFRcYHCggGBwlHBQXITEhJSksLi4uFx8zODMsNygtLiwBCgoKDg0OFxAQFywcHCQsLCwsLCwsLCwsLCwsLCwsLCwsLCwsLCwsLCwsLCwsLCwsLCwsLCwsLCwsLCwsLCwsLP/AABEIAMIBAwMBIgACEQEDEQH/xAAbAAADAAIDAAAAAAAAAAAAAAAAAQIDBgQFB//EAEUQAAIBAgMEBQcFEAIDAAAAAAABAgMREiExBAUGQRMiUXGBMmGRobHB0SRCcpKyBxQVFiMzQ1JTYnOCotLh8MLiNGOD/8QAGQEBAQEBAQEAAAAAAAAAAAAAAAECAwQF/8QAIxEBAQACAQQCAgMAAAAAAAAAAAECERIDITFRE0EygSJCYf/aAAwDAQACEQMRAD8A8/sNExZR9x84WCwIdioB3JaHYCkMhMYQ7A4gxpFEpFYR2CwCSEhoqwEWCxQrAJisVYVgJsFirAyKjCKUS7EgRJEuJlFYisTgThM4miKwYQsZbCsiDEJxMrEyKxYQMjMciKQE2GQ25zQsQ7DSOrBItISKsVAkh2EkMImw1EbGBOEY+QWKEMLAAsgKSBsCIjaGOwEsRTFiAkdh2JsRSYixSiAmKwAiKlsGDQmgpCKJaIEyWNsmRFJkMyISRkSkA79wEXbmpANISZ1YJouICRUA0/MNCAeEYAVAMQ0AkAx2ASYmOwmgBoENaA7gJhhGAEtCSKFYKloY7CIIFcpomSChiQkx2IqWSUxMgkBgRUWJZZLMheAAkBFcxaDuJAdWFIEKxSKgQ2jv9y8K1NppqpGdOMbuPWxXytfJL3nOlwJVWlWm358XwMXqYy621xrUkVFG0T4F2hPKVK/fJf8AE4u0cIbVBX6PH/Dak/Rr6izqY+04306EEXODTakmmsmmmmu9Mi5tkWQzsNx7rltNTo4yUXhcrtO1k0uXebDHgKd860fCLfvM3PGdrVmNrTQZun4hP9vH6j/uGuAX+3/o/wCxn5cPa8K0locTveIuHPvWMH0injbVlHDayv2sx8O7h++sfXwYLfNxXvfzq2hrnNb+k1d6dKxJG9w4FhbOtLwjH4j/ABGpftanoj8DPy4tcK0RktG1cS8NU9mpKpCc5NyUbStzTfJLsNWNY5TKbiWaTYZtG5+D5TSlWbgn81WxvvvlE2WhwtssV+bxPtlJv32MZdXGNTG15gxNHp1bhnZpfolHulL3M6HiHhWnSpSq05yWHPC+snmlk9VqSdWU4VpjQGbZYJzino5RT7rnpD3Dsq/Qx8btesuWXEk28xJZu/FW5KSoY6NNRcHd4ecdH6NfA0lsY5bhZpArnfcI7tVaveSThBYmno/1U/8AeRuk920L/maf1Imcs9XSybeVks2PjWjCFWChCMVhu8KS5vsNdEu4WJAQAc5AHIaOrChpEFxRUelcEZbHH6U/adztO1wpQc55RVrvVq7S951HCEV96U2+eLT6TFxhUX3rPLVxX9SfuPJZvL9u29Ry6fEmzN5VfVL4HaUa+JKUWpR7U8vUeM+o7nhje8qNZK7cJu0l38+9G8uh23GZ1G8cR7kp7TF6Kql1Z9v7srax9h5jWoyhJxkrSi2muxo9hXcaBx1sijXU18+Of0o9W/owjo5d9Gc+z+5/H5TJ9lOX2oHoGLzGifc8j+Wqfw/+UTeqhnq/kuHh0FTjHZk9aj/l/wAi/HXZ+SqfV/7HRPgqvznS9Mv7QXBNb9el6ZP3G+PT9pvJi4u35T2hU1TUuq5N3VtbJc/Mcfhffsdl6TFGUnPDazS0vrfvODvjdz2eq6cmm0k7q9s1fmcE6zHHjr6Ytu3qu5d6/fFPpIwcVdxte+nMnfe8XQoyqYcTTirN21aR13BK+TL6cuXcXxsvks++H2kefjOenTfbbVd/cSS2mCg6cYpSUrp3byatp5zNwTu9VKznJXVNXS/eensbNcNt+57VSlVhzcYtW54bp/aR2ynHG6Yne925VJ4U29Em33LsNE2zjOtJt01GEeV1ifi9DfXpy/3zGvbZwdRm7xxU28+rmvQ9PA4YXGeXS7+nRbNxnWT66hNd2F+nT1HP3zv2lX2SpheGXV6jyl5UdO3wOJtnBVRfm5xl5pdV+9Gt7Zsk6UsNSLi1yftXavOjtJhfDG8p5LYF+Vp/Tj7Uer1GeWbrSdal/Eh9pHqbkY6vmLgx1qGKLjJJqSat5nkeU7fsrp1JU5axbXhyfosz0vd+3dI6sb505uPhqn7fQdPv7cfTbTSml1ZZVO6GefesvAzhdXu1e8cnhLd3R7OnpKfWfd81ej2nbS8Di712xUaU6mWSy79I28bGenUeFX7F7DN3e6zt2aPx0/y0PoL7UjWmbJxy308foL7UjW2dcfDN8kAAaRy0CAF5jqwoqDJRSQR6dwr/AOJS7n65SMPGU/k0u+PtM/DcPk1H6HfzZweN38m/+kV6pP3Hln5/t1vhoDMtBXku9EI7/hPc8qtSNSS/JQd23pJrSKfPPU9WV1NuUnd6BBOyNQ+6BLOivNO/9P8Ak25XPO+Ldu6XaHhzjBYF3q+J+lteB5ulP5OmXh2f3PvzlZ/ux9r+BukpWTbySzeXZqab9z5dat3Q9sjbNuypzf7kvsv4DqfkuPhw3xLsyX51eCl8DHLijZf2n9Mvgeag0dPhxY512fE+2QrbROdN3i1Gzs1pFJ5PM6pIbA6yammd7eh8GL5LH6U/tE8aP5LKy+dD2l8IL5LDvl9pmDjaXyf+ePv+B5v7/t0/q0Cxl2HbJUpqcHaSeXvT8zMJ3+6eHVtFBzjJqopNK/ktJLJ81m9T05WSd3OO/wB3cYUZpKonTl6Yvua08Tu6O8KU11KkH3ST955ft27K1F2nTkl22vH0rI4iZxvSxveN87HsLfP3HS8U7BGps82/KgnKL5q2bXijDwc63QvpMVr9TFrht5+Ry+ItowbPVbesXHxl1V7TlrWWm97jz/cSvtFL6cfbc9Lb7/8Ae8824dXyml9L3M9IlI6dXyzi03dO24duqp6TlOPim7e9eJuB5lvCq47RUknmqkmu9SbRsb4zj+zl6UMsbdaJWDjfbbuFFPJdaS8+iXov6TaY6K/YsjzLb9qdWpKpLWTv3LkvBWR6TTfVXcvYZympF33abxx+eh/DXtka4zZeOV+Up/Qft/yazc3j4L5KwCsBUc1SGmJFI6sGmNMUWNII9Q3DdbPRy/Rxv4q9/WcrbdkhWjhqxxRvdZvl51rqaNsnFlaEIwUaVopRTcZXslZX62pl/HKv+rS9Ev7jz3p5b26co2qluDZ45qjHLtvL1SudlFZWWSWiRoL4xr9lP6r97ODtm/toqK0qkkuyPVXjbXxL8WV805SNo4m4kVNOlRleo8nJaQXf+t7DRUK4jtjjMY527bjwBH88/of8jb5RVmno8mu2+tzzHdG+6mz4ujwPFa+JN6ac12nY/jhtH/r8Iv4nLPp5W7bmUkbh+Btn/Y0/qr4GWO7qC0o0vqR+BpD4u2jth9X/ACRLizaf1or+VE+PP2co5HHFKMalNQjGPVd8KS5+buOfwdu2lOi5Tpxm8bV5JPK0cszVd47wqV2pVJYmlZZJZa8jLsW+q1KOCnNxjm7JReb1zaOnG8dM7m9vS6FCMFhhFKPYlZLuRVSlGWUoxkuySTXeebviHaX+ll/T8DDPfdd61qnhJr2HP4r7a5xsHHlOMY0sKis5eSkuS7Dk8FbVTVHBiWPFJ4W1e2VvYaXtW0zn5c5StpibftMETpw/jxZ5d9vX5IhUo9kfQeW0t51o+TVqL+Z2Knvmu9a1T6z9xz+K+2+b0jbNthTjinKMV2vn3LmaHxFvx12lG6px0T1k/wBZ/A6ipUlJ3k232ybb9ZNzePTkZuW3Y8MP5TT739lnoMtpivnLxaPKZk4hlhurLpyd4SvVqPtnLx6zOKx2BmkS2ej0t5UVCN6sL2Xzl8TzdsGzGU21Gw8Z7VCpKnglGVlK9s7Zq17eJrLZTEySahvaQEBRzS0ibDTOrmcR2EiigTGTYYFDQh2CC4xCQDGhIEUNsG/MDFmACGhXABAmJkDMbC40FFyBhJcwKRLBMTIoJBhcigm4JksgUxIdxMighsq5LRmqf+8wIAK5yQXCwI6uRplYiEdzw5tlKlKo6yxRcEsNtevBv0JN562sLdRY6nENM3LZd97OurUnjeOtUVTBJWelPLDo4tqy0shfhmjCnFxmnFKhgo4M6c4STqSbtZ3V8753Mc76OM9tQuhJ+Y3Xad9bKlam11ZqKeF505zhUqPTzSRGxbZQp1dol01N9JJSjlUSXWm2naPJNekc76OLTrgmbf8AhXZ8EFUlGpFRoLAqbvGcWnUm5NLVXVr5nJ/DNBVFLplLq1VfDJRTlKm4JWgpRyTyztYc76Nf60dFI7rdu3QVTaG6nRynfo6qjKSj17vliV1ztc5e8t+U+iqxpXbqVJX1h1XCEcdlk8TUnY1yu/Caa3gyvYOjbtk3fTJ593abDsO9aUdmwOUk1GonTSdpyk21JtZNWds9LHN/D9JTi3UnJdI5pYGuhj0UoKEVzzktMsiXK+jX+tSVGV8OGV+yzv6C57HUVk4TV7JXhJZy0Wa52y7jm7z3kpTpuEqkujjGLqSynJptt5PLW2p2MeI4qpUlaUlKtCaxJO1ON/Ju+rLPIu76NOhlu+oo43TqYdMWF2ve1r27ciq27K0fKpzXVcs0/JXlPwO+fE8MCioSyafLNxquphln5LVtM+8wT3/TWKCjVdOfS43KUcadW18HKytzJyy9LqOqo7mrzuo0pOyTei8pXjm3ndcjFLd1RKTcbKMYSbusozdovXmd3T4lhd4qWKKacFePKCglNOLv5Kd1mjgbZxBKdJ0sNouFKKz8l07NtZZ3su4by9Goxw3DWlCM0otSw26yvabwxbWqTeRjluiqlUyTVJJztJNK/ZbU5tHiaShCGCOGCp4c7PFTbeK67ezzEy4kl1kqccM8WPE5TcrxUPKlmrLs7RvI7MM9wVE0pOnHJyd5eQkk259mq7TJT4arSvbBZOCum2mp2tNWWcc8yqnEk3ZYIuCjKLjJzkmpWurt3S6q0ZgXEFVSUo4Y2ldJLJWhgUbX8my0J/JezDu3dMq0pRTisKd29G72UV3szU+H5Okq2NJOEpuNs1Z2inn86zz8xxNm3lVpp9HLDeSk2tW1eyb5rPTQmpvatn19YqLskk4qTkla3a36ReR2Z97boVKLaqYsM+jksOFqWHFlm7qxzK3DFnDDUxKU4R0WV4ylO+eqt6zptu3jUq26SWLNu2SV3q7KyuX+FKufXl1nd27XHDf6uRO69nYVdy04dMpzmnScdIrOM7KDzeueZkhw7FzlHHLKeDJLO1LpH68jpqm3VGmnJtNRT86j5KfcXU3nWdr1JOya15NWfqJqq7HatxwhGrJ1H1HZLqpt4FOzu9Ve2VzoDmS3pWaceklaSs89Va2fgrHDZJv7OxAICjnBclFI6sGmNMQ0VDuUmQCYRkxAQikBTFcExXKKuMhBcB3GmIABoVxMLgOxIJiuQDZLHILBSjIGjHiKTALgDQkiKBNg2DIIkkQjJJkOJFDZI8QiKGS2NiM1QBLEBzhkpjR1YO5SJY7BAhpiEiihpkpjCLuIVxgNoTBgUO/YDbAVwBiTAGQF8xNCuJsKGNshsbAUibltGNxIqxAS2BRNwJsRTZLY7ibIqZIVxslmQCBoTIo8QEBBzUMi5VzqwaQCY7lDbGrktgBQXE2Fyou4hILgO4CQ2wC42yUh2ABIbEAmAAwFYTC4EUXJkx2JbAIgyMRVyKLksbZNyKYguIgVyZDuSyKQrhITMqrEBFwBpzolAB2jNUv99YkAFZJFoACpkCQACBFIACBAwAoQwAAZEtAAinEQAAuwIsAActDGIApf4KigAyRMhAABIxgBlTYmAEqoqCsMCCAADLT/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60774" name="AutoShape 6" descr="data:image/jpeg;base64,/9j/4AAQSkZJRgABAQAAAQABAAD/2wCEAAkGBxQTEhUUEhQUFRQXGBcXFxcUFxcXGBcXFxgXFxcVFRcYHCggGBwlHBQXITEhJSksLi4uFx8zODMsNygtLiwBCgoKDg0OFxAQFywcHCQsLCwsLCwsLCwsLCwsLCwsLCwsLCwsLCwsLCwsLCwsLCwsLCwsLCwsLCwsLCwsLCwsLP/AABEIAMIBAwMBIgACEQEDEQH/xAAbAAADAAIDAAAAAAAAAAAAAAAAAQIDBgQFB//EAEUQAAIBAgMEBQcFEAIDAAAAAAABAgMREiExBAUGQRMiUXGBMmGRobHB0SRCcpKyBxQVFiMzQ1JTYnOCotLh8MLiNGOD/8QAGQEBAQEBAQEAAAAAAAAAAAAAAAECAwQF/8QAIxEBAQACAQQCAgMAAAAAAAAAAAECERIDITFRE0EygSJCYf/aAAwDAQACEQMRAD8A8/sNExZR9x84WCwIdioB3JaHYCkMhMYQ7A4gxpFEpFYR2CwCSEhoqwEWCxQrAJisVYVgJsFirAyKjCKUS7EgRJEuJlFYisTgThM4miKwYQsZbCsiDEJxMrEyKxYQMjMciKQE2GQ25zQsQ7DSOrBItISKsVAkh2EkMImw1EbGBOEY+QWKEMLAAsgKSBsCIjaGOwEsRTFiAkdh2JsRSYixSiAmKwAiKlsGDQmgpCKJaIEyWNsmRFJkMyISRkSkA79wEXbmpANISZ1YJouICRUA0/MNCAeEYAVAMQ0AkAx2ASYmOwmgBoENaA7gJhhGAEtCSKFYKloY7CIIFcpomSChiQkx2IqWSUxMgkBgRUWJZZLMheAAkBFcxaDuJAdWFIEKxSKgQ2jv9y8K1NppqpGdOMbuPWxXytfJL3nOlwJVWlWm358XwMXqYy621xrUkVFG0T4F2hPKVK/fJf8AE4u0cIbVBX6PH/Dak/Rr6izqY+04306EEXODTakmmsmmmmu9Mi5tkWQzsNx7rltNTo4yUXhcrtO1k0uXebDHgKd860fCLfvM3PGdrVmNrTQZun4hP9vH6j/uGuAX+3/o/wCxn5cPa8K0locTveIuHPvWMH0injbVlHDayv2sx8O7h++sfXwYLfNxXvfzq2hrnNb+k1d6dKxJG9w4FhbOtLwjH4j/ABGpftanoj8DPy4tcK0RktG1cS8NU9mpKpCc5NyUbStzTfJLsNWNY5TKbiWaTYZtG5+D5TSlWbgn81WxvvvlE2WhwtssV+bxPtlJv32MZdXGNTG15gxNHp1bhnZpfolHulL3M6HiHhWnSpSq05yWHPC+snmlk9VqSdWU4VpjQGbZYJzino5RT7rnpD3Dsq/Qx8btesuWXEk28xJZu/FW5KSoY6NNRcHd4ecdH6NfA0lsY5bhZpArnfcI7tVaveSThBYmno/1U/8AeRuk920L/maf1Imcs9XSybeVks2PjWjCFWChCMVhu8KS5vsNdEu4WJAQAc5AHIaOrChpEFxRUelcEZbHH6U/adztO1wpQc55RVrvVq7S951HCEV96U2+eLT6TFxhUX3rPLVxX9SfuPJZvL9u29Ry6fEmzN5VfVL4HaUa+JKUWpR7U8vUeM+o7nhje8qNZK7cJu0l38+9G8uh23GZ1G8cR7kp7TF6Kql1Z9v7srax9h5jWoyhJxkrSi2muxo9hXcaBx1sijXU18+Of0o9W/owjo5d9Gc+z+5/H5TJ9lOX2oHoGLzGifc8j+Wqfw/+UTeqhnq/kuHh0FTjHZk9aj/l/wAi/HXZ+SqfV/7HRPgqvznS9Mv7QXBNb9el6ZP3G+PT9pvJi4u35T2hU1TUuq5N3VtbJc/Mcfhffsdl6TFGUnPDazS0vrfvODvjdz2eq6cmm0k7q9s1fmcE6zHHjr6Ytu3qu5d6/fFPpIwcVdxte+nMnfe8XQoyqYcTTirN21aR13BK+TL6cuXcXxsvks++H2kefjOenTfbbVd/cSS2mCg6cYpSUrp3byatp5zNwTu9VKznJXVNXS/eensbNcNt+57VSlVhzcYtW54bp/aR2ynHG6Yne925VJ4U29Em33LsNE2zjOtJt01GEeV1ifi9DfXpy/3zGvbZwdRm7xxU28+rmvQ9PA4YXGeXS7+nRbNxnWT66hNd2F+nT1HP3zv2lX2SpheGXV6jyl5UdO3wOJtnBVRfm5xl5pdV+9Gt7Zsk6UsNSLi1yftXavOjtJhfDG8p5LYF+Vp/Tj7Uer1GeWbrSdal/Eh9pHqbkY6vmLgx1qGKLjJJqSat5nkeU7fsrp1JU5axbXhyfosz0vd+3dI6sb505uPhqn7fQdPv7cfTbTSml1ZZVO6GefesvAzhdXu1e8cnhLd3R7OnpKfWfd81ej2nbS8Di712xUaU6mWSy79I28bGenUeFX7F7DN3e6zt2aPx0/y0PoL7UjWmbJxy308foL7UjW2dcfDN8kAAaRy0CAF5jqwoqDJRSQR6dwr/AOJS7n65SMPGU/k0u+PtM/DcPk1H6HfzZweN38m/+kV6pP3Hln5/t1vhoDMtBXku9EI7/hPc8qtSNSS/JQd23pJrSKfPPU9WV1NuUnd6BBOyNQ+6BLOivNO/9P8Ak25XPO+Ldu6XaHhzjBYF3q+J+lteB5ulP5OmXh2f3PvzlZ/ux9r+BukpWTbySzeXZqab9z5dat3Q9sjbNuypzf7kvsv4DqfkuPhw3xLsyX51eCl8DHLijZf2n9Mvgeag0dPhxY512fE+2QrbROdN3i1Gzs1pFJ5PM6pIbA6yammd7eh8GL5LH6U/tE8aP5LKy+dD2l8IL5LDvl9pmDjaXyf+ePv+B5v7/t0/q0Cxl2HbJUpqcHaSeXvT8zMJ3+6eHVtFBzjJqopNK/ktJLJ81m9T05WSd3OO/wB3cYUZpKonTl6Yvua08Tu6O8KU11KkH3ST955ft27K1F2nTkl22vH0rI4iZxvSxveN87HsLfP3HS8U7BGps82/KgnKL5q2bXijDwc63QvpMVr9TFrht5+Ry+ItowbPVbesXHxl1V7TlrWWm97jz/cSvtFL6cfbc9Lb7/8Ae8824dXyml9L3M9IlI6dXyzi03dO24duqp6TlOPim7e9eJuB5lvCq47RUknmqkmu9SbRsb4zj+zl6UMsbdaJWDjfbbuFFPJdaS8+iXov6TaY6K/YsjzLb9qdWpKpLWTv3LkvBWR6TTfVXcvYZympF33abxx+eh/DXtka4zZeOV+Up/Qft/yazc3j4L5KwCsBUc1SGmJFI6sGmNMUWNII9Q3DdbPRy/Rxv4q9/WcrbdkhWjhqxxRvdZvl51rqaNsnFlaEIwUaVopRTcZXslZX62pl/HKv+rS9Ev7jz3p5b26co2qluDZ45qjHLtvL1SudlFZWWSWiRoL4xr9lP6r97ODtm/toqK0qkkuyPVXjbXxL8WV805SNo4m4kVNOlRleo8nJaQXf+t7DRUK4jtjjMY527bjwBH88/of8jb5RVmno8mu2+tzzHdG+6mz4ujwPFa+JN6ac12nY/jhtH/r8Iv4nLPp5W7bmUkbh+Btn/Y0/qr4GWO7qC0o0vqR+BpD4u2jth9X/ACRLizaf1or+VE+PP2co5HHFKMalNQjGPVd8KS5+buOfwdu2lOi5Tpxm8bV5JPK0cszVd47wqV2pVJYmlZZJZa8jLsW+q1KOCnNxjm7JReb1zaOnG8dM7m9vS6FCMFhhFKPYlZLuRVSlGWUoxkuySTXeebviHaX+ll/T8DDPfdd61qnhJr2HP4r7a5xsHHlOMY0sKis5eSkuS7Dk8FbVTVHBiWPFJ4W1e2VvYaXtW0zn5c5StpibftMETpw/jxZ5d9vX5IhUo9kfQeW0t51o+TVqL+Z2Knvmu9a1T6z9xz+K+2+b0jbNthTjinKMV2vn3LmaHxFvx12lG6px0T1k/wBZ/A6ipUlJ3k232ybb9ZNzePTkZuW3Y8MP5TT739lnoMtpivnLxaPKZk4hlhurLpyd4SvVqPtnLx6zOKx2BmkS2ej0t5UVCN6sL2Xzl8TzdsGzGU21Gw8Z7VCpKnglGVlK9s7Zq17eJrLZTEySahvaQEBRzS0ibDTOrmcR2EiigTGTYYFDQh2CC4xCQDGhIEUNsG/MDFmACGhXABAmJkDMbC40FFyBhJcwKRLBMTIoJBhcigm4JksgUxIdxMighsq5LRmqf+8wIAK5yQXCwI6uRplYiEdzw5tlKlKo6yxRcEsNtevBv0JN562sLdRY6nENM3LZd97OurUnjeOtUVTBJWelPLDo4tqy0shfhmjCnFxmnFKhgo4M6c4STqSbtZ3V8753Mc76OM9tQuhJ+Y3Xad9bKlam11ZqKeF505zhUqPTzSRGxbZQp1dol01N9JJSjlUSXWm2naPJNekc76OLTrgmbf8AhXZ8EFUlGpFRoLAqbvGcWnUm5NLVXVr5nJ/DNBVFLplLq1VfDJRTlKm4JWgpRyTyztYc76Nf60dFI7rdu3QVTaG6nRynfo6qjKSj17vliV1ztc5e8t+U+iqxpXbqVJX1h1XCEcdlk8TUnY1yu/Caa3gyvYOjbtk3fTJ593abDsO9aUdmwOUk1GonTSdpyk21JtZNWds9LHN/D9JTi3UnJdI5pYGuhj0UoKEVzzktMsiXK+jX+tSVGV8OGV+yzv6C57HUVk4TV7JXhJZy0Wa52y7jm7z3kpTpuEqkujjGLqSynJptt5PLW2p2MeI4qpUlaUlKtCaxJO1ON/Ju+rLPIu76NOhlu+oo43TqYdMWF2ve1r27ciq27K0fKpzXVcs0/JXlPwO+fE8MCioSyafLNxquphln5LVtM+8wT3/TWKCjVdOfS43KUcadW18HKytzJyy9LqOqo7mrzuo0pOyTei8pXjm3ndcjFLd1RKTcbKMYSbusozdovXmd3T4lhd4qWKKacFePKCglNOLv5Kd1mjgbZxBKdJ0sNouFKKz8l07NtZZ3su4by9Goxw3DWlCM0otSw26yvabwxbWqTeRjluiqlUyTVJJztJNK/ZbU5tHiaShCGCOGCp4c7PFTbeK67ezzEy4kl1kqccM8WPE5TcrxUPKlmrLs7RvI7MM9wVE0pOnHJyd5eQkk259mq7TJT4arSvbBZOCum2mp2tNWWcc8yqnEk3ZYIuCjKLjJzkmpWurt3S6q0ZgXEFVSUo4Y2ldJLJWhgUbX8my0J/JezDu3dMq0pRTisKd29G72UV3szU+H5Okq2NJOEpuNs1Z2inn86zz8xxNm3lVpp9HLDeSk2tW1eyb5rPTQmpvatn19YqLskk4qTkla3a36ReR2Z97boVKLaqYsM+jksOFqWHFlm7qxzK3DFnDDUxKU4R0WV4ylO+eqt6zptu3jUq26SWLNu2SV3q7KyuX+FKufXl1nd27XHDf6uRO69nYVdy04dMpzmnScdIrOM7KDzeueZkhw7FzlHHLKeDJLO1LpH68jpqm3VGmnJtNRT86j5KfcXU3nWdr1JOya15NWfqJqq7HatxwhGrJ1H1HZLqpt4FOzu9Ve2VzoDmS3pWaceklaSs89Va2fgrHDZJv7OxAICjnBclFI6sGmNMQ0VDuUmQCYRkxAQikBTFcExXKKuMhBcB3GmIABoVxMLgOxIJiuQDZLHILBSjIGjHiKTALgDQkiKBNg2DIIkkQjJJkOJFDZI8QiKGS2NiM1QBLEBzhkpjR1YO5SJY7BAhpiEiihpkpjCLuIVxgNoTBgUO/YDbAVwBiTAGQF8xNCuJsKGNshsbAUibltGNxIqxAS2BRNwJsRTZLY7ibIqZIVxslmQCBoTIo8QEBBzUMi5VzqwaQCY7lDbGrktgBQXE2Fyou4hILgO4CQ2wC42yUh2ABIbEAmAAwFYTC4EUXJkx2JbAIgyMRVyKLksbZNyKYguIgVyZDuSyKQrhITMqrEBFwBpzolAB2jNUv99YkAFZJFoACpkCQACBFIACBAwAoQwAAZEtAAinEQAAuwIsAActDGIApf4KigAyRMhAABIxgBlTYmAEqoqCsMCCAADLT/2Q=="/>
          <p:cNvSpPr>
            <a:spLocks noChangeAspect="1" noChangeArrowheads="1"/>
          </p:cNvSpPr>
          <p:nvPr/>
        </p:nvSpPr>
        <p:spPr bwMode="auto">
          <a:xfrm>
            <a:off x="155575" y="-1790700"/>
            <a:ext cx="4991100" cy="3743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60776" name="Picture 8" descr="http://www.goddiscussion.com/wp-content/uploads/2011/11/Faith-Reason.jpg"/>
          <p:cNvPicPr>
            <a:picLocks noChangeAspect="1" noChangeArrowheads="1"/>
          </p:cNvPicPr>
          <p:nvPr/>
        </p:nvPicPr>
        <p:blipFill>
          <a:blip r:embed="rId2" cstate="print"/>
          <a:srcRect/>
          <a:stretch>
            <a:fillRect/>
          </a:stretch>
        </p:blipFill>
        <p:spPr bwMode="auto">
          <a:xfrm>
            <a:off x="0" y="0"/>
            <a:ext cx="8945214" cy="68580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p:cNvPicPr>
            <a:picLocks noGrp="1" noChangeAspect="1" noChangeArrowheads="1"/>
          </p:cNvPicPr>
          <p:nvPr>
            <p:ph type="body" idx="1"/>
          </p:nvPr>
        </p:nvPicPr>
        <p:blipFill>
          <a:blip r:embed="rId2" cstate="print"/>
          <a:srcRect/>
          <a:stretch>
            <a:fillRect/>
          </a:stretch>
        </p:blipFill>
        <p:spPr>
          <a:xfrm>
            <a:off x="0" y="0"/>
            <a:ext cx="6195986" cy="6858000"/>
          </a:xfrm>
        </p:spPr>
      </p:pic>
      <p:pic>
        <p:nvPicPr>
          <p:cNvPr id="32772" name="Picture 4" descr="http://3.bp.blogspot.com/-0in_H37keHA/UHm2spxxHCI/AAAAAAAAHSo/BEdbExJAllI/s1600/Skeleton_The_Encyclope%25CC%2581die_ou_Dictionnaire_raisonne%25CC%2581_des_sciences_des_arts_et%2Bdes%2Bme%25CC%2581tiers_par_une_Socie%25CC%2581te%25CC%2581_de_Gens_de_lettres.jpg"/>
          <p:cNvPicPr>
            <a:picLocks noChangeAspect="1" noChangeArrowheads="1"/>
          </p:cNvPicPr>
          <p:nvPr/>
        </p:nvPicPr>
        <p:blipFill>
          <a:blip r:embed="rId3" cstate="print"/>
          <a:srcRect/>
          <a:stretch>
            <a:fillRect/>
          </a:stretch>
        </p:blipFill>
        <p:spPr bwMode="auto">
          <a:xfrm>
            <a:off x="6195986" y="0"/>
            <a:ext cx="5992839" cy="6858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blinds(horizontal)">
                                      <p:cBhvr>
                                        <p:cTn id="7" dur="500"/>
                                        <p:tgtEl>
                                          <p:spTgt spid="3277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2772"/>
                                        </p:tgtEl>
                                        <p:attrNameLst>
                                          <p:attrName>style.visibility</p:attrName>
                                        </p:attrNameLst>
                                      </p:cBhvr>
                                      <p:to>
                                        <p:strVal val="visible"/>
                                      </p:to>
                                    </p:set>
                                    <p:animEffect transition="in" filter="blinds(horizontal)">
                                      <p:cBhvr>
                                        <p:cTn id="12" dur="500"/>
                                        <p:tgtEl>
                                          <p:spTgt spid="32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255" y="4929189"/>
            <a:ext cx="10908574" cy="676275"/>
          </a:xfrm>
        </p:spPr>
        <p:txBody>
          <a:bodyPr>
            <a:normAutofit fontScale="90000"/>
          </a:bodyPr>
          <a:lstStyle/>
          <a:p>
            <a:pPr>
              <a:defRPr/>
            </a:pPr>
            <a:endParaRPr lang="en-US"/>
          </a:p>
        </p:txBody>
      </p:sp>
      <p:sp>
        <p:nvSpPr>
          <p:cNvPr id="22531" name="Text Placeholder 2"/>
          <p:cNvSpPr>
            <a:spLocks noGrp="1"/>
          </p:cNvSpPr>
          <p:nvPr>
            <p:ph type="body" idx="1"/>
          </p:nvPr>
        </p:nvSpPr>
        <p:spPr>
          <a:xfrm>
            <a:off x="624255" y="5624514"/>
            <a:ext cx="10908574" cy="420687"/>
          </a:xfrm>
        </p:spPr>
        <p:txBody>
          <a:bodyPr>
            <a:normAutofit fontScale="92500" lnSpcReduction="20000"/>
          </a:bodyPr>
          <a:lstStyle/>
          <a:p>
            <a:pPr marR="0">
              <a:spcBef>
                <a:spcPct val="0"/>
              </a:spcBef>
              <a:spcAft>
                <a:spcPct val="0"/>
              </a:spcAft>
            </a:pPr>
            <a:endParaRPr lang="en-US">
              <a:solidFill>
                <a:srgbClr val="B95C00"/>
              </a:solidFill>
            </a:endParaRPr>
          </a:p>
        </p:txBody>
      </p:sp>
      <p:pic>
        <p:nvPicPr>
          <p:cNvPr id="4" name="Picture 2" descr="http://upload.wikimedia.org/wikipedia/commons/f/fc/Montesquieu_1.png"/>
          <p:cNvPicPr>
            <a:picLocks noChangeAspect="1" noChangeArrowheads="1"/>
          </p:cNvPicPr>
          <p:nvPr/>
        </p:nvPicPr>
        <p:blipFill>
          <a:blip r:embed="rId2" cstate="print"/>
          <a:srcRect l="13678" r="21513"/>
          <a:stretch>
            <a:fillRect/>
          </a:stretch>
        </p:blipFill>
        <p:spPr bwMode="auto">
          <a:xfrm>
            <a:off x="0" y="0"/>
            <a:ext cx="4570809" cy="6858000"/>
          </a:xfrm>
          <a:prstGeom prst="rect">
            <a:avLst/>
          </a:prstGeom>
          <a:noFill/>
          <a:ln w="9525">
            <a:noFill/>
            <a:miter lim="800000"/>
            <a:headEnd/>
            <a:tailEnd/>
          </a:ln>
        </p:spPr>
      </p:pic>
      <p:pic>
        <p:nvPicPr>
          <p:cNvPr id="5" name="Picture 2" descr="http://upload.wikimedia.org/wikipedia/commons/b/b7/Jean-Jacques_Rousseau_%28painted_portrait%29.jpg"/>
          <p:cNvPicPr>
            <a:picLocks noChangeAspect="1" noChangeArrowheads="1"/>
          </p:cNvPicPr>
          <p:nvPr/>
        </p:nvPicPr>
        <p:blipFill>
          <a:blip r:embed="rId3" cstate="print"/>
          <a:srcRect l="7741" r="21042"/>
          <a:stretch>
            <a:fillRect/>
          </a:stretch>
        </p:blipFill>
        <p:spPr bwMode="auto">
          <a:xfrm>
            <a:off x="4469236" y="0"/>
            <a:ext cx="4672383" cy="6858000"/>
          </a:xfrm>
          <a:prstGeom prst="rect">
            <a:avLst/>
          </a:prstGeom>
          <a:noFill/>
          <a:ln w="9525">
            <a:noFill/>
            <a:miter lim="800000"/>
            <a:headEnd/>
            <a:tailEnd/>
          </a:ln>
        </p:spPr>
      </p:pic>
      <p:pic>
        <p:nvPicPr>
          <p:cNvPr id="6" name="Picture 2" descr="http://www.constitution.org/img/voltaire.jpg"/>
          <p:cNvPicPr>
            <a:picLocks noChangeAspect="1" noChangeArrowheads="1"/>
          </p:cNvPicPr>
          <p:nvPr/>
        </p:nvPicPr>
        <p:blipFill>
          <a:blip r:embed="rId4" cstate="print"/>
          <a:srcRect l="26044" r="27077"/>
          <a:stretch>
            <a:fillRect/>
          </a:stretch>
        </p:blipFill>
        <p:spPr bwMode="auto">
          <a:xfrm>
            <a:off x="8836898" y="0"/>
            <a:ext cx="3961368" cy="68707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csmh.pbworks.com/f/Power%20Separation.png"/>
          <p:cNvPicPr>
            <a:picLocks noChangeAspect="1" noChangeArrowheads="1"/>
          </p:cNvPicPr>
          <p:nvPr/>
        </p:nvPicPr>
        <p:blipFill>
          <a:blip r:embed="rId2" cstate="print"/>
          <a:srcRect/>
          <a:stretch>
            <a:fillRect/>
          </a:stretch>
        </p:blipFill>
        <p:spPr bwMode="auto">
          <a:xfrm>
            <a:off x="0" y="0"/>
            <a:ext cx="12188825" cy="6873875"/>
          </a:xfrm>
          <a:prstGeom prst="rect">
            <a:avLst/>
          </a:prstGeom>
          <a:noFill/>
          <a:ln w="9525">
            <a:noFill/>
            <a:miter lim="800000"/>
            <a:headEnd/>
            <a:tailEnd/>
          </a:ln>
        </p:spPr>
      </p:pic>
    </p:spTree>
  </p:cSld>
  <p:clrMapOvr>
    <a:masterClrMapping/>
  </p:clrMapOvr>
  <p:transition spd="med">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ttp://izquotes.com/quotes-pictures/quote-man-is-born-free-but-everywhere-he-is-in-chains-jean-jacques-rousseau-286371.jpg"/>
          <p:cNvPicPr>
            <a:picLocks noChangeAspect="1" noChangeArrowheads="1"/>
          </p:cNvPicPr>
          <p:nvPr/>
        </p:nvPicPr>
        <p:blipFill>
          <a:blip r:embed="rId2" cstate="print"/>
          <a:srcRect l="1666" t="11374" r="2499" b="10635"/>
          <a:stretch>
            <a:fillRect/>
          </a:stretch>
        </p:blipFill>
        <p:spPr bwMode="auto">
          <a:xfrm>
            <a:off x="39928" y="762000"/>
            <a:ext cx="12148897" cy="46482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173058" name="AutoShape 2" descr="data:image/jpeg;base64,/9j/4AAQSkZJRgABAQAAAQABAAD/2wCEAAkGBxMTEhUUExEWFRUXGRcYGRcXGR4ZFhcgFhgYFhkXGRcbHiggGBonHxkZIzEhJikrLjAuGCAzODUsNyouLisBCgoKDg0OGhAQGisiIB0sOCw0LC0sLCssLiwsLC0sLDc0Kyw0LCwrNSwvNywsLCssLCwsLTQ0KywrLCwsLDIrK//AABEIAJoBRwMBIgACEQEDEQH/xAAcAAEAAgMBAQEAAAAAAAAAAAAABQYDBAcCAQj/xABJEAACAQMBBQQFCQYEBQIHAAABAgMABBESBQYTITEWIkFRMlJh0tMHFCNUcXOBk5Q0QnSxtMQkkaHRM0NiwfBykhVTVYKi4fH/xAAYAQEAAwEAAAAAAAAAAAAAAAAAAQIDBP/EACERAQEBAAICAgIDAAAAAAAAAAABAgMREiExUSJhBBOB/9oADAMBAAIRAxEAPwCob17yXFtccGHgJGsNqQDbW7Hv2sLsSzxFiSzE8z41Edt731oP0lr8Gnyg/trfc2f9Hb1XKCx9t731oP0lr8Gnbe99aD9Ja/BquUoLH23vfWg/SWvwadt731oP0lr8Gq5Sgsfbe99aD9Ja/Bp23vfWg/SWvwarlKCx9t731oP0lr8Gnbe99aD9Ja/BquUoLH23vfWg/SWvwadt731oP0lr8Gq5Sgsfbe99aD9Ja/Bp23vfWg/SWvwarlKCx9t731oP0lr8Gnbe99aD9Ja/BquUoLH23vfWg/SWvwadt731oP0lr8Gq5Sgsfbe99aD9Ja/Bp23vfWg/SWvwarlKCx9t731oP0lr8Gnbe99aD9Ja/BquUoLH23vfWg/SWvwadt731oP0lr8Gq5Sgsfbe99aD9Ja/Bp23vfWg/SWvwarlKCx9t731oP0lr8Gnbe99aD9Ja/BquUoLH23vfWg/SWvwadt731oP0lr8Gq5Sgsfbe99aD9Ja/Bp23vfWg/SWvwarlKCx9t731oP0lr8Gnbe99aD9Ja/BquUoLH23vfWg/SWvwadt731oP0lr8Gq5Sgsfbe99aD9Ja/Bp23vfWg/SWvwarlKCx9t731oP0lr8Gnbe99aD9Ja/BquUoL9u1tyW7W7juBC6rbh1xbwRkMLm2TIaONT0dhjOOdfKjvk+63n8L/d2lKDW+UH9tb7mz/o7eq5Vj+UH9tb7mz/o7eq6BRPVfKV6K00Gh415pWVYGPhWzb7Imf0UJ+z/AH6VHcifDX00aVIybEnXrGf8j4fhWobVvKksp4a+mGlZeAfZXzgmpPG/THSsnCNYzRFlhSlKIKUpQKUpQKUpQKUpQKUpQKUpQKUpQKUpQKUpQKUpQKUpQKUpQKUpQWz5Put5/C/3dpSnyfdbz+F/u7SlBrfKD+2t9zZ/0dvVeFWH5Qf21vubP+jt6gFqWmXpBzqR2bYNK+B08T5VpRLV73ZtdEfMYLc+f+nWsuTXjG2YmNhbBiJ0DlhRqOO82cHr5VabPY2E0qO7z5Y586r+yGcTiLicnI5jrjpn2+Vde2VYoiAAf71yzN1emt3MZ7cyn2I5LMQQATyI61Qd5NmmM5YDJPQeXnyr9F3sYKsMeBrj++lwqsI2jDBjyPkfw65qJ3jXSZqbzb9OYPHg9KxstSN0QWOOn8seGPCtRlrrlZ1qslabVJstRjdTV4w5HyvcSgsoLBQSAWPMKCcFiB4DrXihFSyWWfcm5UvjSdN6LHxyXPR8Y5J6PPP74rzvDuhNb6GQPPE6qRMkTcMs7uioDzyTpBHj3hyqyR/KPHrVjFIcWy5GF53iGNln9L/h/RJz68zyPKoy33rttCxyxTNH82soHVcDV83ulnlwQ4IBQMFPI5Ph1oIRd1L3E2bWVTAiSSKyMGCu2lSFxkjqfsRj4VrWOynmjBiSWSQyCNY0iZge40hPEHLUAvo4zjJ6CrTtXeazlikhHEVWtUhVlgRFDxXT3IAiEp0owbGdWQeZzWhuvvHHbwcJmdCZ+KxESzRshgeF4njaRdQbXgjy59cUEPs3YNxPJJFFCxkiWR3TB1LwvSXTjOrPdA8+VZdm7uXErwaoZY4ppo4RMY24YLuI+vIHBzyzz0kVt7L2pax3V0QkkVtNHcxIABJJEsoPDypYascgRq/E9TOWe+VtHwnxOXEdhC8elQirZTxSmRW195mEfJcDBd8npkKncbDuF5iCVkMjRJII20yMGK6VOObEqeQ8QR4Uud3ruNC8lpOiKQpZomABbGFJI5E5HL2irpc7+wF7V04irFLamVOAmqRLWYyAibi+I56NI7xbvY5mI2dt6zjs2i0SCd1AdhGrait3HcKeKZcqmhAugLjUCxzmggpdgXavHG1pOry54aGJgz6ebaQRk48fKg2HOAWlhkiiV+HJK8b8OI50kPhScg+A55wKtPbC2drkOsypcS7SbWFVmjW9+blDp1jUw4JDLkcm5E1qXG80HzKO3jLBkUwktbIeLH86NwG1mX6PPdJjw2WUDVg5AR7brP8APfmglQnhmUSYYAqLY3QyjYZGKjBU9Ca0to7Cnt2iWeNk4yo6nSTkOFPIYGpgGGVHicVv2G8CptGW7kMkiubvnpAduPFNGhK6sLzdcjUcDOM4rHtbakLy2kqGTMcVskqlQMG2RI8o2o6wwUnmFxy/ANK/2LNGJH4UpgSR4xK0TIpKsVwwPoNy5qTyPLrW/s7dC5k4JMbqk8c8kTBC2rgRzSBMcu8/CIAGThgcGt/eHeO3uYZwRI8jXEstvqjVfm6yzPI6mVZCZAwb0CvJiSD4tgstvQJHak8XiQ297bsoRdJ+cLdcN1fWDyadQRjkFY8+QIQ42FdapE+aza4gDKvDbMYI1AuMd0Ecx5jnWGx2bNNq4MMkugan0KW0jzbA5Dkf8qvNtv3CsCooeOWNLbRIYUm78Nr83YBTIujnzV+fJmyoqr2F/AbGW1maSNjMk6OiCQOViePhuC66fSBDc+rcqDUbYV0OHm1n+lGY/on+kwNXcGO9y58vDn0o+wrpTKDazAwqGlBjYcNSCwZ+XdBAJB8gT4Vdpt+rUSySqs7caWSd1KqOEWtJrZY0OvvjVLkt3e6i8ieVR6702zQiOYSOgtYYuA0SlWmhSQRzJNxMxaWcc9J1KWBB5CgrJ2FdBo0+azapQWjXhtmQAZJUY5gDmfIc68vsa5DaTbTBtfD08Ns69OrRjHpaeePLnV22vvrbTtcLqljiuEmyUt0EkLzSQSNk8X6cMIQjHud3HLriR2pvRbW95KsnFJiuVnThorCQG0SHSxMg0Edc97xFBzlNiXRWNhazFZciMiNiJMAsdGB3uQJ5eAPlXsbAu9bx/NJ9cY1SJw21ICMhmGOQI6efhVuG+8A4JAcaYgkkawoDqjsZbONhNxcuoMhIXSMBm6kDOjtHeO2uLNbZzNEUS1w6xq+treGWIoRxFwmXBVuf72QKCrXWz5o1R5IZESQao2dSquORypIwwwQeXgQfGpPY+6tzPNbRmGSNblgI5HjbQRjWXXl3gFy3LqPZzqR373oS8A4WVVm4jxGFU0vw1jzxQ7GXkMDkvLHLPSZO/NqJ+OFnPFuILiRCq4h4MEkOiI6++SZOp091QOvQKDtGBUldF4mFOPpUEcgI6h4wzaSDkYyen4Vr18UV9oLZ8n3W8/hf7u0pT5Put5/C/wB3aUoNb5QP21vubP8Ao7eoFan9/wD9tb7mz/o7eoBalplu2CksPwq6SSMEVV1DnjP8+fhUDu7AM6z9gz4e2pm6m8SRjr//ACuffutp8JzdycfOEz6QXI+wda6UN53QqoihOeeDOFlwDgkRhDnnjnkDJrmO5bp85Quc+Q/DnzPXlXVYLK01iXhqGHLOlc4LaiurGdOeeM4zWE9avttZm4nc7N59umBECxgyS+gGOkDGNRY4OMZrj29940jgs0bkMP8Ah50jDgFcnmcEEZ+2ur76HXAsygExSBwfEDBDY/CqJvg8LW7SAAak7vkOYORUXX5xbi45/X2om13QE9NWfAeHtPj41GSY8Kkb460yOYzyB/0/71oaB+FdU+HP28aahn6n7TU6EqDk6n7T/Or5Zciw7r7ui7huSHVZUa3WMu4SP6V3UhiepOAB9ta0261yoJZAMRzyEahkC3lMMoPtDjGPGvGxtuG3jkQRhuI9u+ScY+buZAMY55zj2VMXm/HEjlU2wDut1GH4h0ql1Mbhho095lY4DZHLw8asya9xuLdIrktASnGBRZlZ9VuuuaIKOsiJ3iB4eOeVYY9z7hgjK9uyMkjl1mQpGIeHxNbdAVEqEgZ9Llmtp99mMjycAd6e+nxrPL59AICudP7mM58enKtra2//ABkdRbFdUdxHzmLKguRACI00DQi8EaUBwNR+2gw2m48rMIZAsTiWdTMZVaMiK2S4CqnLOVYNr1dH6d01DXO706RmUhGjEfF1qwZCvH+bd0+Lax08udTjb+EyIzWylVd3ZdZGoSWcdkyhtPd7qFs4PNunLngO3oksYbbAlQ3LTPEHYMkQ06bZpdAyS2tiVHLAPjgBG7D2ILmKfQx48Zt+GnLS4mmEDZ5ZyGkixjzPWpzae42hp1ikMgEsSQOxVEaNrdrqWaQkYCpGEOQR6X4VCbq7wtY3BnjQNlXXQxOOeGQ581dUb26fxqTsd+5YxaDh8raOaJtLlGlEycLVrAzG6oqBWGcFAfZQQc+xnS4+bu8SsdJ1mQCHS6CVH4nTSUII8eYGM8qkZdy7tSRiMnirCgEq5ldxGyiIZyw0yo2eQAJzjFY7beLTeNdFJH1Ky/STF511RcIOtwVyJV6q2nlgcuVSd5v9I00UyQhTFcLcDU5csVgggKM2ATkQ5Lde/wCzJCv7R2M8MkcbPE3ECskiSKYmDO0ericgAGVgScY0nwq17vbjqzhLlgwaayVHhkBR47n5wGIbHXMQHswfOoOfeTVew3XDeQRFDw7mZrgnQxbTxGUELz5DHLrz51Mr8ohDxv8AN2bQbQ5lnLyN81edsu+gZLCcgnHIrn2UEVujsRJ4bmZ14hhWMJEJOGZHlbSOeCSeRAUDmxAzSTcm6VsFoNKrIXk4ycOPgvHHKrtnkytLGMDOdYxmtLYe3ntUkWNAWd7d1Zj6Bt5OKvLHeycA9Kk7/fANHPFFbCJJhOWBkLnXcTW8ruDpHdAt0VVx0JJJoPFtuLdOFw9uC3CARp0Dg3Ca4EK+DSLkqPYc4rXtdz7uSNHSNWMhTEesCULI5jSRkPooWBGT06nA51s2++LLIJOADiXZ0uNf/wBOiMQXOn9/Oc+Htrdt/lDlUW/0bkwaV08dhbyIpbk0GMa9LadefAHGaCI2/sEQtaRxMsrzQhiY21o7tcTwgRnA5YRB9ualdk7kMJ8XLRGJYriQlJlCs1sAHhaTB0EMyajg905GetRN/vADLaSW8Ji+aKqxh5OLnRO9wpY6V/ecg+zHSt643xGHWK2Ecbrd5UyFzrvQqu+rSO6oRAq48OZOc0HnYOwEuLeeZUBkaeO2t4TME0tOHKkkjMhB0AA6QQHJ6VpxbrysJSslvJwcF1jnVnZcoGZcZyoLgFvPOM4rzsLeE2yxgRhtF3b3fNsZNuHAj6HAOvr4Y6VIbJ3z4Nq1v83zqEoLLJoVuKyPqkj0HW6lAobPokjHjQbu0NyFwdLrbskVzJIssgYAw3z2qoH7ucAKC4HMjp3hVa2hsGaFDI6qEBhAYMCG48RnQrj0hoHM+BIFTt7vuJWcyWuVkjuY2VZdJxc3ZvAVbQcFWIHQ5A8K0d5dscS1s7USLJwI2LuuoBmdiETvKCdEYVc46kjwyQxw7pXDiExmGQTawCsyEIYo+M6yNnCEJ3up8uvKpDY248rXcUczRiAyWwaUSgJItycosLdXdlD4GOWk5xWzdfKEW4eLXTw+LheKTGvFtTalY00DhoOThcnnq588jFY79hVgWS1Ei25tXjxKUIktAyq5Og5Vg3NfZyNBC7K3dluZJFh0AI4TMjhAWkcpFGCersQcD2EnAFbMe5l0dOTChMfGIeZFMceUHEkGe4MuBjryPKvW7+9TW3zgBZQk7I/0U7QyoY2criVVOVxIwI08+R5YrzLvSzasxDLWSWROonkjI3F6cydHT29aBHuZdsIyqozO0S8MSLxI/nA1Q8RSe4HHMZ8xnGajNp7Kkg0ljGysWCvG6ujaNOrBU+BYDJA8cZqy2u/xR0lFsDLqtDMxkOJfmahYwq6fos4UtzbmvIDnVWnaHhQhEYSjXxXJ7rZYcMKM8sKOZ5Z1ezNBYvk+63n8L/d2lKfJ91vP4X+7tKUGt8oB/wAc33Nn/R29QsKZIqb3+/bm+5s/6O3qM2fGSwx4Uvw0wsWzVwo+z/8AfKsshDcunt/1r7ZRnTj8ayyRg8hknzPjj2Vi07aGzb4LcRZ6axzBPLJwSc+w12izJHMAuRghc9f8+VcSaIGVSfP+RrtezNn3AiSWMCQYGQDhx58jyNY83H5WWR0cPLJm5rU3nSNlZTBMhbm2MAN0HPBOfGufb5Lw7VV6ZyAuc8s4z08jXT9rbWTT31KnHRgQR7MGuM767TM02Oir6I/1yarxZt215NycX7QlrKcYrcMBAFacC58qmWTA8+ldWq4o1FTlVcl9I/af51atPnVWm9JvtP8AOpypyL/BuN86itZEIhU20AZlj1BpJZLnvyEMNCBYxqc5xleR8KxvRsyG3FvwpHZpLeKZw6gAGRdXIhjnqRjHLHU5r1FvXOIlhZYZI1RIwksSuBwzIyOAf3xxZBnxBwc4rQ2ltWSdIUkCHgpw1YKA5UeirsPS0jkKuyWYbgHjNEbpRifgA6ObN83NwAoLgazgIFLDLEcxUNs3YKyzXEbSvGlvHLKzNF9LiIqCvBLjS/P0S3Ijr41nu98rmXTxVgkAIdlaFMSOEMXEkwMs2nxyOgNetkb1MlxdXNwvGkuIZU5qpQtIUI1rkDRhcYHsoNx9xu7csJ2YQR8VW4BEcimBLkAyFvo3KOO4A2COfIg1vWG5cMV6qzXOuOK6trdxwciSWVyeCAX/AOHoQlnPrYCtULNvvdusiuYm4glGTEupBNGsLpGR6C6EQADpoHtz4tt87pJpZsxO0siTMHjVlWSMnRIin0GGSMjwPPNBJ3O5OWYLOFlZROIeH3FhkuRApEmr0hqVtGnGnxzyqJ3p3eW0CMk/GDSXETdzhlXtmRXA7zalOsEHl9gr0++V0VAzGCCO+I14mlZeOsOvrwhJhtPsAzgYqO2ltiW4ULIwIEk0vIAd64KmQ8vDKDA8KC1wfJ3qmkiF0TwjCkjLASFe4yV/5g+iVVLPIcY6ANUfBu8sbFDMjz/NZp3jMWqJFNrJOumXWMy6dBHdwpcHLYIrRG9dwZJncRS8coXSSJXQtGCsbqp9FgCQCPWOc5ry29E5RVxFqWJoBJw14pjaJoNDOPSARiB48h5UE8nyfBpDEl4C8bRrNmIgR8W3kuUZTrPEGI2UjAIPmOdaKbnh0zFcl5WhkuYozFp4kUcpi1M+shJG0uwTBGF5sCazbb37lefXbKsaAqQDGvEdhb/N9UhGdZAaQLz5BvOoeDea4W34CsoUKYxJoHGWNn4jRLL1CFuePaR0OKCa2fuTHNdtaJdSM8bcORltiY0fWI/S4g+j1Z75weXJTUxDuvDPbxxhY4pZIdn6ZNOTxJWuwehHN2SNSfs8qrkW/V0sjShLfW7I7ngJ35I2LrOw/wDmgsxyPWPKvFnvXKWRZm0wjgA8KNeIBbSPLGEyQAQXZdWeh6HFBitt2He7t7RZBxJkidiVP0XEi45UjqxVCDy6k4qWO4BzIBNJ3YeMuYCAMRPKY5zxCIX7hGAXPMHp0gZ94pjeteqQspkaQcgyrqyNGCMFQp04PhW3b75XCBlSO3VGLEIIVCoXjMLlB1UshweZ/Cgltmbt28U80E8uuRLSd5RwcrA3BWQMjF/pXXV5LzHXxqJfdf8AxrWwnHDSLjtNoPKL5uLotw9WdWggac9fHHOsNxvXcPliItZiaB5BGBJIroI/pGHpNpXAP2msEe8E4uBcal4gRYzlQUZFiFvoZDyZTGMH/PrQTF5utBFazzNO5wlrJARGBqFyspAkXX3W1RlTgsBjI1Z5TW3tw1lvJjayYjE9yjxrDzi4MYm0xIG+lyDpA7ne9nOqncb0TuJlbhlJkjjKcMaI1hBEXCH7hUM2D/1EnJ51lXfO71u5ZDrlkmdWQFHM0fCkVl6FCvLT+PWg3r7YUezzxpJFnIkeOOFou7JiGF2MhLERlRcL3cN3kI9tRe8mwRaGEcVpFkRX4gjAjIIU5ifWeKBkg50kFcEDNae0dqvMqowRUV5JFWNAiqZVjVsAeGIk/wBfOve1tsyTpHGyxpHFq0pEgRQX063IHVjpX/2jpQXfeDdCKW5MUUqQIJjZ26iAAvIsSyHiuH1Fe9GOIdTEyHugDNfdq7sRSx6IkSKRpIAhCjmTstLjhdRjXJ/+T5qsx77XYaRtUZaSQy5MakxyMnDMkXqNpwPHoD1FerHeuQyRG4YmOOWCfEaLrLWsSwxjJICgqignn0zg9KCPutgyrci2T6SUrGxAwuGeJZmTJOO7kgkkeia2Ng7Hik+eC4d4zbws44YD95ZY4jnvAMBr8DzznPLnFbSvGnlkmkxrkdnbHTLksceznWbZG1Xt2coEIeNonV1DoysVbBU+1VI9ooLjvHujE02qCQqC9rC8McBYoZbTjBowrfSZ4bkjC4LdepqO2lurDbx3nEnkMkBtBHiMAN86haYB11nSeQU8zjB9LPLQi3wug7PqQlmRmBQFW4cD2oUj1TFI6keOc1jud6J3EwZYdMyRIyiIBRwF4cTIB6DKpIBFBI/J91vP4X+7tKU+T7refwv93aUoNff4f45vubP+jt68bHULzxn/ALVn34XN+33Nn/R29e9nJgD+VV18NMfDemkIX2Edc/61hScMuoHpyrFcSKTpdtI8R4/75r1f3sJiVUGnCnGPHr1Pj9tVmVdckl6YmXPPp1Oen4D/AHrqXyUb1g/4dicj90nny9n+1cRnvCQBkj/zGK+WF9JDKs0bFXUgg5+zkfZVvGpm/t+tbyCGYgMuTg4znHL/AM6Vy/f/AHOjlPEgjCvjBC56jwx5YH29Psrf3S+UaK6iVXJSZSCeftGcnHLqQD088VcJlXOtSGDjPT0SR3XB5j8RyrPVbZnU/T82PYujaCMMp5j/AM6ipMIQK397bkxSh8Aq/PGPDlnn7Cf9a00uUcZQ5/mPtFO7Z2ep6YyKqM3pN9p/nVxqnT+k3/qP8zV8M+R4pSlXZFKUoFKUoFXvaew4Xt2bXJNdJaWkoV5AuiH5tExZBoxIEJIKZBCgEZ5mqJW7/wDGLjhmL5zNw2Cho+I2hgqqqgrnBAVVAHkoHgKC2bmwwBdmycE8ZtpqnF1DACNaMFK6MlcOeWrkcnnnA2tn7qWMka3bs8UHCDNG8wyGN1JbF+MsXo4TVp0ekwGcVR7bac8a6I55UTWsmlHZV1pgq+AfSBAwevIeVerPa9xEVMVxNGVVkUpIy6VZtbKMHkpbmQPHn1oLHufLHDLtBozI2iBxFKj8JwpuoItYOglWKsOmOWoeORJba2HZRXAN1JO3GvL5HmMgGkW8zKCyrESS5ZdTDpzIHhVCS5cFiJHBcYchiC41B8Mc94alB5+IBrYXa9wHWQXE2tS7K/EbUpk5yMGzkFsnUfHPPNBZt4Njw29nKGtikwvDGG4okCrwUkXvBBxEKsSOnUHwxW/sDYMd0mzxMhMQgWNnEvD0NPtG7jTA4bmRjhsKMDunJAqkybVnZZFa4lKysGkBkYiRhzDOCe+R5mvdntq5iAEV1PGACoCSuoALFyoCkYGolseZJoLtszcG3mjjkEsmllhbqvPhTtDfnmOQRQrjyDeNV/djZNvKk80qTOkclvGkcbBX/wAS7qGZtJzpCYxjmzCoT/4lPjHHlx9Jy1tj6YYl8f3x6XreOabP2lNAS0E0kTEYJjdkJHXBKkZFBa9/QLe3trONpNCG51HidyQx3dxDraMKAWOgEMScDA8MmRv9y7ZWYRJKwgnMcxedVDoLZrkyFxEeEF0kEBWJHTnXPZZ2YKGdmCghQxJCgsWIUHoCzE8vEk1tR7ZuVbWtzMH1a9QlcNq0lNec51aSVz1wSOlBfrjdayRkg4TnibRtoBLxBqRJoopCueGCRiRgOnMAnpioaLdu2SzN1IJn0wtIUVxHqPz02i8yjEALhiPEg9M1W223dEsTdTkuUZyZXy5jxw2Y57xXAwT0wMdK83m2LmXVxbmaTUAra5HbUAQwB1E5AIBx5jNBYt9N3La0CxwytJcIcSgEsCvDVzKQEAhGokAamypBz1qoVvybbumUI11OUCGMKZXKhGABQDONJAAx05DyrQoFKUoFKUoFKUoLZ8n3W8/hf7u0pT5Put5/C/3dpSgb5/t7fc2X9Hb1HXm0zGoVDhjgk+Kj2e2tzfqTF833Nn/R29VeWQsST1NOu09+nsSHz50Mhrwpr7IBjrmrKPhkoWrGaA0S2rS4dG1oSGXxH/fzHSuy/J9vaJI0iZj3mIIJ7qZU6sHyJ8Pbkc81xi0lCurFdQBGV8GAIJU+w1brfbsRnAjXTrwukAhVwAPEk5J59SP86x5Z37jo4N9XxvxVg+UHZRUMP3VUsh5c8d5wf/dj/I1zeKcoQVPTr7a6XtKVv+G7h11MoI9nd6+IPXNcvk5Ej2/yqvDe+41/kz8c6/xarW5Eigg/bVUn9Jv/AFH+Zrb2Xc6GHkTg/wC9ak3pN9p/nWsz1XLddx4pSlSqUpSgUpSgUpSgUpSgV9VSTgDJPQDmT+FfKnt1pDGt7Mv/ABIrU6D4qZpobdnXyISV+fhmggc0rqdtsOK5ImwqDaKWkKlVXEbd5rwovQNm1IH34860dl7Ht/mckiCTg3KWxMcjq0i6doCFwJFRRghcg6fEjnig51Sr9e7q2zttBljlhWJ7zg5mjKsbUamRYuHrZRkDORpDKMsc1t7Q3Shlu445Jp2lnm4QkJjCqsFrazOSoTvMVlKrggDSCc88hzfScZwcZxnwz1xnzr5VzubaBIb2GGXiRC2gucF1l4My3EUJUSqqq5KSuNQUcnAPSqZQKUpQKUpQKUpQKUpQKUpQWz5Put5/C/3dpSnyfdbz+F/u7SlBq/KF+2t9zZ/0dvVZqzfKGP8AGt9zZ/0cFVvTVpR8FfT9v4V9xTTTtDyR3fxP8hWOshT2184dQkzWSJyGDDqCD/lzryFqX2PewRxuJImeQkaWGkqAARpIYZHM5JGOgpaRZ2uTJCkqAkKctgchqA5HyJOf8s1TtqxaZXHgTqH2P3h/OpHZG2o4o5I3RiH9HT+6RnGcnmOZH/3Z8MHS2peJLpIUggaeeOYHTofD/assZua6eTkm8/Ptpg8+deTTNfK1rmKUpUBSlKBSlKBSlKBSlKBW/sbaht3ZgodXjeKRGyA6SDBGRzBBwwI6FRWhSg2V2jMFiUTOBCxeIBiBGxIYsnqtlQcjyrYu9u3MpcyXEjF1VWy3VUYOq46ABhqGPHnUdSgmJt6r5hIrXkxEuRIC3J9ScNsj2rgHzwK1ZdsXDMjtcSF0bWjajqVsIupT4HEaDP8A0CtGlBL3W8c8kcqSMXeZozJKxy5WLJSIeAXUdRx1IHlURSlApSlApSlApSlApSlApSlBbPk+63n8L/d2lKfJ91vP4X+7tKUGt8oP7a33Nn/R29VyrH8oP7a33Nn/AEdvVcoFKUoFKUoFKUoFKUoFKUoFKUoFKUoFKUoFKUoFKUoFKUoFKUoFKUoFKUoFKUoFKVLbK2DJcRF4ubcVIgh0qCWR3zrZgF5KeR/z8KCJpU426N6BMeBygJEh1x4UhQ5AOvvEKQTpzjIr6m596XEYtzrPE5a4/wDlOI3568DDMB155GM0EFSrHLuZc5gEacRpomkK91OHofQ6sWblgleZxksAKj7zYFzFDxpItEepkyWXOpGMbDRq1cmUjOMcqCMpU1FuneMIiLckTDVGdSYI08TLZbuDTz72OVZ7bcm/cMVtvRZkOZI1IKEBuTODjmOfTmKDb+T7refwv93aUr3uLEyPfIwwy2xVgeoK3lqCD+NfKDT+UE/41vubP+jt6rmoeddQ2dt+7EUYF3OAEQACVwBhRyAzWx2hvPrlx+a/vUHJ9Q86ah511jtDefXLj81/ep2hvPrlx+a/vUHJ9Q86ah511jtDefXLj81/ep2hvPrlx+a/vUHJ9Q86ah511jtDefXLj81/ep2hvPrlx+a/vUHJ9Q86ah511jtDefXLj81/ep2hvPrlx+a/vUHJ9Q86ah511jtDefXLj81/ep2hvPrlx+a/vUHJ9Q86ah511jtDefXLj81/ep2hvPrlx+a/vUHJ9Q86ah511jtDefXLj81/ep2hvPrlx+a/vUHJ9Q86ah511jtDefXLj81/ep2hvPrlx+a/vUHJ9Q86ah511jtDefXLj81/ep2hvPrlx+a/vUHJ9Q86ah511jtDefXLj81/ep2hvPrlx+a/vUHJ9Q86ah511jtDefXLj81/ep2hvPrlx+a/vUHJ9Q86ah511jtDefXLj81/ep2hvPrlx+a/vUHJ9Q86ah511jtDefXLj81/ep2hvPrlx+a/vUHJ9Q86ah511jtDefXLj81/ep2hvPrlx+a/vUHJ9Q86ah511jtDefXLj81/ep2hvPrlx+a/vUHJ9Q86ltjbxPbqFVY3Amjnw4J70QIXoRkc849groXaG8+uXH5r+9TtDefXLj81/eoKra78nF0skUYWdZiOGvNJZY1QsC78lbSC3Xpyr4/yh3JkWQxW+VVxjQdLF5EmLsNXpa0DZGKtfaG8+uXH5r+9TtDefXLj81/eoKba79XCSJJiJnVJIySpBdZZBLpYqwPdYZBGCMnrWOTfKVoVheKB4xK8xDh2LNIXJyS//WemDyGc883btDefXLj81/ep2hvPrlx+a/vUFJj3ylHD+itiUThMTHlpk4fC0StnLLp8BjmM1lffu4ZmZlhJbi5Ok/8ANaJzgavAwpj8etXHtDefXLj81/ep2hvPrlx+a/vUFb3NvDNNtCVsBpLdnIXoC15ak49lKlNv7cumt3VrqZgdOQZHIPeU9CaUH//Z"/>
          <p:cNvSpPr>
            <a:spLocks noChangeAspect="1" noChangeArrowheads="1"/>
          </p:cNvSpPr>
          <p:nvPr/>
        </p:nvSpPr>
        <p:spPr bwMode="auto">
          <a:xfrm>
            <a:off x="155575" y="-1470025"/>
            <a:ext cx="6524625" cy="30670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3060" name="AutoShape 4" descr="data:image/jpeg;base64,/9j/4AAQSkZJRgABAQAAAQABAAD/2wCEAAkGBxMTEhUUExEWFRUXGRcYGRcXGR4ZFhcgFhgYFhkXGRcbHiggGBonHxkZIzEhJikrLjAuGCAzODUsNyouLisBCgoKDg0OGhAQGisiIB0sOCw0LC0sLCssLiwsLC0sLDc0Kyw0LCwrNSwvNywsLCssLCwsLTQ0KywrLCwsLDIrK//AABEIAJoBRwMBIgACEQEDEQH/xAAcAAEAAgMBAQEAAAAAAAAAAAAABQYDBAcCAQj/xABJEAACAQMBBQQFCQYEBQIHAAABAgMABBESBQYTITEWIkFRMlJh0tMHFCNUcXOBk5Q0QnSxtMQkkaHRM0NiwfBykhVTVYKi4fH/xAAYAQEAAwEAAAAAAAAAAAAAAAAAAQIDBP/EACERAQEBAAICAgIDAAAAAAAAAAABAgMREiExUSJhBBOB/9oADAMBAAIRAxEAPwCob17yXFtccGHgJGsNqQDbW7Hv2sLsSzxFiSzE8z41Edt731oP0lr8Gnyg/trfc2f9Hb1XKCx9t731oP0lr8Gnbe99aD9Ja/BquUoLH23vfWg/SWvwadt731oP0lr8Gq5Sgsfbe99aD9Ja/Bp23vfWg/SWvwarlKCx9t731oP0lr8Gnbe99aD9Ja/BquUoLH23vfWg/SWvwadt731oP0lr8Gq5Sgsfbe99aD9Ja/Bp23vfWg/SWvwarlKCx9t731oP0lr8Gnbe99aD9Ja/BquUoLH23vfWg/SWvwadt731oP0lr8Gq5Sgsfbe99aD9Ja/Bp23vfWg/SWvwarlKCx9t731oP0lr8Gnbe99aD9Ja/BquUoLH23vfWg/SWvwadt731oP0lr8Gq5Sgsfbe99aD9Ja/Bp23vfWg/SWvwarlKCx9t731oP0lr8Gnbe99aD9Ja/BquUoLH23vfWg/SWvwadt731oP0lr8Gq5Sgsfbe99aD9Ja/Bp23vfWg/SWvwarlKCx9t731oP0lr8Gnbe99aD9Ja/BquUoLH23vfWg/SWvwadt731oP0lr8Gq5Sgsfbe99aD9Ja/Bp23vfWg/SWvwarlKCx9t731oP0lr8Gnbe99aD9Ja/BquUoL9u1tyW7W7juBC6rbh1xbwRkMLm2TIaONT0dhjOOdfKjvk+63n8L/d2lKDW+UH9tb7mz/o7eq5Vj+UH9tb7mz/o7eq6BRPVfKV6K00Gh415pWVYGPhWzb7Imf0UJ+z/AH6VHcifDX00aVIybEnXrGf8j4fhWobVvKksp4a+mGlZeAfZXzgmpPG/THSsnCNYzRFlhSlKIKUpQKUpQKUpQKUpQKUpQKUpQKUpQKUpQKUpQKUpQKUpQKUpQKUpQWz5Put5/C/3dpSnyfdbz+F/u7SlBrfKD+2t9zZ/0dvVeFWH5Qf21vubP+jt6gFqWmXpBzqR2bYNK+B08T5VpRLV73ZtdEfMYLc+f+nWsuTXjG2YmNhbBiJ0DlhRqOO82cHr5VabPY2E0qO7z5Y586r+yGcTiLicnI5jrjpn2+Vde2VYoiAAf71yzN1emt3MZ7cyn2I5LMQQATyI61Qd5NmmM5YDJPQeXnyr9F3sYKsMeBrj++lwqsI2jDBjyPkfw65qJ3jXSZqbzb9OYPHg9KxstSN0QWOOn8seGPCtRlrrlZ1qslabVJstRjdTV4w5HyvcSgsoLBQSAWPMKCcFiB4DrXihFSyWWfcm5UvjSdN6LHxyXPR8Y5J6PPP74rzvDuhNb6GQPPE6qRMkTcMs7uioDzyTpBHj3hyqyR/KPHrVjFIcWy5GF53iGNln9L/h/RJz68zyPKoy33rttCxyxTNH82soHVcDV83ulnlwQ4IBQMFPI5Ph1oIRd1L3E2bWVTAiSSKyMGCu2lSFxkjqfsRj4VrWOynmjBiSWSQyCNY0iZge40hPEHLUAvo4zjJ6CrTtXeazlikhHEVWtUhVlgRFDxXT3IAiEp0owbGdWQeZzWhuvvHHbwcJmdCZ+KxESzRshgeF4njaRdQbXgjy59cUEPs3YNxPJJFFCxkiWR3TB1LwvSXTjOrPdA8+VZdm7uXErwaoZY4ppo4RMY24YLuI+vIHBzyzz0kVt7L2pax3V0QkkVtNHcxIABJJEsoPDypYascgRq/E9TOWe+VtHwnxOXEdhC8elQirZTxSmRW195mEfJcDBd8npkKncbDuF5iCVkMjRJII20yMGK6VOObEqeQ8QR4Uud3ruNC8lpOiKQpZomABbGFJI5E5HL2irpc7+wF7V04irFLamVOAmqRLWYyAibi+I56NI7xbvY5mI2dt6zjs2i0SCd1AdhGrait3HcKeKZcqmhAugLjUCxzmggpdgXavHG1pOry54aGJgz6ebaQRk48fKg2HOAWlhkiiV+HJK8b8OI50kPhScg+A55wKtPbC2drkOsypcS7SbWFVmjW9+blDp1jUw4JDLkcm5E1qXG80HzKO3jLBkUwktbIeLH86NwG1mX6PPdJjw2WUDVg5AR7brP8APfmglQnhmUSYYAqLY3QyjYZGKjBU9Ca0to7Cnt2iWeNk4yo6nSTkOFPIYGpgGGVHicVv2G8CptGW7kMkiubvnpAduPFNGhK6sLzdcjUcDOM4rHtbakLy2kqGTMcVskqlQMG2RI8o2o6wwUnmFxy/ANK/2LNGJH4UpgSR4xK0TIpKsVwwPoNy5qTyPLrW/s7dC5k4JMbqk8c8kTBC2rgRzSBMcu8/CIAGThgcGt/eHeO3uYZwRI8jXEstvqjVfm6yzPI6mVZCZAwb0CvJiSD4tgstvQJHak8XiQ297bsoRdJ+cLdcN1fWDyadQRjkFY8+QIQ42FdapE+aza4gDKvDbMYI1AuMd0Ecx5jnWGx2bNNq4MMkugan0KW0jzbA5Dkf8qvNtv3CsCooeOWNLbRIYUm78Nr83YBTIujnzV+fJmyoqr2F/AbGW1maSNjMk6OiCQOViePhuC66fSBDc+rcqDUbYV0OHm1n+lGY/on+kwNXcGO9y58vDn0o+wrpTKDazAwqGlBjYcNSCwZ+XdBAJB8gT4Vdpt+rUSySqs7caWSd1KqOEWtJrZY0OvvjVLkt3e6i8ieVR6702zQiOYSOgtYYuA0SlWmhSQRzJNxMxaWcc9J1KWBB5CgrJ2FdBo0+azapQWjXhtmQAZJUY5gDmfIc68vsa5DaTbTBtfD08Ns69OrRjHpaeePLnV22vvrbTtcLqljiuEmyUt0EkLzSQSNk8X6cMIQjHud3HLriR2pvRbW95KsnFJiuVnThorCQG0SHSxMg0Edc97xFBzlNiXRWNhazFZciMiNiJMAsdGB3uQJ5eAPlXsbAu9bx/NJ9cY1SJw21ICMhmGOQI6efhVuG+8A4JAcaYgkkawoDqjsZbONhNxcuoMhIXSMBm6kDOjtHeO2uLNbZzNEUS1w6xq+treGWIoRxFwmXBVuf72QKCrXWz5o1R5IZESQao2dSquORypIwwwQeXgQfGpPY+6tzPNbRmGSNblgI5HjbQRjWXXl3gFy3LqPZzqR373oS8A4WVVm4jxGFU0vw1jzxQ7GXkMDkvLHLPSZO/NqJ+OFnPFuILiRCq4h4MEkOiI6++SZOp091QOvQKDtGBUldF4mFOPpUEcgI6h4wzaSDkYyen4Vr18UV9oLZ8n3W8/hf7u0pT5Put5/C/wB3aUoNb5QP21vubP8Ao7eoFan9/wD9tb7mz/o7eoBalplu2CksPwq6SSMEVV1DnjP8+fhUDu7AM6z9gz4e2pm6m8SRjr//ACuffutp8JzdycfOEz6QXI+wda6UN53QqoihOeeDOFlwDgkRhDnnjnkDJrmO5bp85Quc+Q/DnzPXlXVYLK01iXhqGHLOlc4LaiurGdOeeM4zWE9avttZm4nc7N59umBECxgyS+gGOkDGNRY4OMZrj29940jgs0bkMP8Ah50jDgFcnmcEEZ+2ur76HXAsygExSBwfEDBDY/CqJvg8LW7SAAak7vkOYORUXX5xbi45/X2om13QE9NWfAeHtPj41GSY8Kkb460yOYzyB/0/71oaB+FdU+HP28aahn6n7TU6EqDk6n7T/Or5Zciw7r7ui7huSHVZUa3WMu4SP6V3UhiepOAB9ta0261yoJZAMRzyEahkC3lMMoPtDjGPGvGxtuG3jkQRhuI9u+ScY+buZAMY55zj2VMXm/HEjlU2wDut1GH4h0ql1Mbhho095lY4DZHLw8asya9xuLdIrktASnGBRZlZ9VuuuaIKOsiJ3iB4eOeVYY9z7hgjK9uyMkjl1mQpGIeHxNbdAVEqEgZ9Llmtp99mMjycAd6e+nxrPL59AICudP7mM58enKtra2//ABkdRbFdUdxHzmLKguRACI00DQi8EaUBwNR+2gw2m48rMIZAsTiWdTMZVaMiK2S4CqnLOVYNr1dH6d01DXO706RmUhGjEfF1qwZCvH+bd0+Lax08udTjb+EyIzWylVd3ZdZGoSWcdkyhtPd7qFs4PNunLngO3oksYbbAlQ3LTPEHYMkQ06bZpdAyS2tiVHLAPjgBG7D2ILmKfQx48Zt+GnLS4mmEDZ5ZyGkixjzPWpzae42hp1ikMgEsSQOxVEaNrdrqWaQkYCpGEOQR6X4VCbq7wtY3BnjQNlXXQxOOeGQ581dUb26fxqTsd+5YxaDh8raOaJtLlGlEycLVrAzG6oqBWGcFAfZQQc+xnS4+bu8SsdJ1mQCHS6CVH4nTSUII8eYGM8qkZdy7tSRiMnirCgEq5ldxGyiIZyw0yo2eQAJzjFY7beLTeNdFJH1Ky/STF511RcIOtwVyJV6q2nlgcuVSd5v9I00UyQhTFcLcDU5csVgggKM2ATkQ5Lde/wCzJCv7R2M8MkcbPE3ECskiSKYmDO0ericgAGVgScY0nwq17vbjqzhLlgwaayVHhkBR47n5wGIbHXMQHswfOoOfeTVew3XDeQRFDw7mZrgnQxbTxGUELz5DHLrz51Mr8ohDxv8AN2bQbQ5lnLyN81edsu+gZLCcgnHIrn2UEVujsRJ4bmZ14hhWMJEJOGZHlbSOeCSeRAUDmxAzSTcm6VsFoNKrIXk4ycOPgvHHKrtnkytLGMDOdYxmtLYe3ntUkWNAWd7d1Zj6Bt5OKvLHeycA9Kk7/fANHPFFbCJJhOWBkLnXcTW8ruDpHdAt0VVx0JJJoPFtuLdOFw9uC3CARp0Dg3Ca4EK+DSLkqPYc4rXtdz7uSNHSNWMhTEesCULI5jSRkPooWBGT06nA51s2++LLIJOADiXZ0uNf/wBOiMQXOn9/Oc+Htrdt/lDlUW/0bkwaV08dhbyIpbk0GMa9LadefAHGaCI2/sEQtaRxMsrzQhiY21o7tcTwgRnA5YRB9ualdk7kMJ8XLRGJYriQlJlCs1sAHhaTB0EMyajg905GetRN/vADLaSW8Ji+aKqxh5OLnRO9wpY6V/ecg+zHSt643xGHWK2Ecbrd5UyFzrvQqu+rSO6oRAq48OZOc0HnYOwEuLeeZUBkaeO2t4TME0tOHKkkjMhB0AA6QQHJ6VpxbrysJSslvJwcF1jnVnZcoGZcZyoLgFvPOM4rzsLeE2yxgRhtF3b3fNsZNuHAj6HAOvr4Y6VIbJ3z4Nq1v83zqEoLLJoVuKyPqkj0HW6lAobPokjHjQbu0NyFwdLrbskVzJIssgYAw3z2qoH7ucAKC4HMjp3hVa2hsGaFDI6qEBhAYMCG48RnQrj0hoHM+BIFTt7vuJWcyWuVkjuY2VZdJxc3ZvAVbQcFWIHQ5A8K0d5dscS1s7USLJwI2LuuoBmdiETvKCdEYVc46kjwyQxw7pXDiExmGQTawCsyEIYo+M6yNnCEJ3up8uvKpDY248rXcUczRiAyWwaUSgJItycosLdXdlD4GOWk5xWzdfKEW4eLXTw+LheKTGvFtTalY00DhoOThcnnq588jFY79hVgWS1Ei25tXjxKUIktAyq5Og5Vg3NfZyNBC7K3dluZJFh0AI4TMjhAWkcpFGCersQcD2EnAFbMe5l0dOTChMfGIeZFMceUHEkGe4MuBjryPKvW7+9TW3zgBZQk7I/0U7QyoY2criVVOVxIwI08+R5YrzLvSzasxDLWSWROonkjI3F6cydHT29aBHuZdsIyqozO0S8MSLxI/nA1Q8RSe4HHMZ8xnGajNp7Kkg0ljGysWCvG6ujaNOrBU+BYDJA8cZqy2u/xR0lFsDLqtDMxkOJfmahYwq6fos4UtzbmvIDnVWnaHhQhEYSjXxXJ7rZYcMKM8sKOZ5Z1ezNBYvk+63n8L/d2lKfJ91vP4X+7tKUGt8oB/wAc33Nn/R29QsKZIqb3+/bm+5s/6O3qM2fGSwx4Uvw0wsWzVwo+z/8AfKsshDcunt/1r7ZRnTj8ayyRg8hknzPjj2Vi07aGzb4LcRZ6axzBPLJwSc+w12izJHMAuRghc9f8+VcSaIGVSfP+RrtezNn3AiSWMCQYGQDhx58jyNY83H5WWR0cPLJm5rU3nSNlZTBMhbm2MAN0HPBOfGufb5Lw7VV6ZyAuc8s4z08jXT9rbWTT31KnHRgQR7MGuM767TM02Oir6I/1yarxZt215NycX7QlrKcYrcMBAFacC58qmWTA8+ldWq4o1FTlVcl9I/af51atPnVWm9JvtP8AOpypyL/BuN86itZEIhU20AZlj1BpJZLnvyEMNCBYxqc5xleR8KxvRsyG3FvwpHZpLeKZw6gAGRdXIhjnqRjHLHU5r1FvXOIlhZYZI1RIwksSuBwzIyOAf3xxZBnxBwc4rQ2ltWSdIUkCHgpw1YKA5UeirsPS0jkKuyWYbgHjNEbpRifgA6ObN83NwAoLgazgIFLDLEcxUNs3YKyzXEbSvGlvHLKzNF9LiIqCvBLjS/P0S3Ijr41nu98rmXTxVgkAIdlaFMSOEMXEkwMs2nxyOgNetkb1MlxdXNwvGkuIZU5qpQtIUI1rkDRhcYHsoNx9xu7csJ2YQR8VW4BEcimBLkAyFvo3KOO4A2COfIg1vWG5cMV6qzXOuOK6trdxwciSWVyeCAX/AOHoQlnPrYCtULNvvdusiuYm4glGTEupBNGsLpGR6C6EQADpoHtz4tt87pJpZsxO0siTMHjVlWSMnRIin0GGSMjwPPNBJ3O5OWYLOFlZROIeH3FhkuRApEmr0hqVtGnGnxzyqJ3p3eW0CMk/GDSXETdzhlXtmRXA7zalOsEHl9gr0++V0VAzGCCO+I14mlZeOsOvrwhJhtPsAzgYqO2ltiW4ULIwIEk0vIAd64KmQ8vDKDA8KC1wfJ3qmkiF0TwjCkjLASFe4yV/5g+iVVLPIcY6ANUfBu8sbFDMjz/NZp3jMWqJFNrJOumXWMy6dBHdwpcHLYIrRG9dwZJncRS8coXSSJXQtGCsbqp9FgCQCPWOc5ry29E5RVxFqWJoBJw14pjaJoNDOPSARiB48h5UE8nyfBpDEl4C8bRrNmIgR8W3kuUZTrPEGI2UjAIPmOdaKbnh0zFcl5WhkuYozFp4kUcpi1M+shJG0uwTBGF5sCazbb37lefXbKsaAqQDGvEdhb/N9UhGdZAaQLz5BvOoeDea4W34CsoUKYxJoHGWNn4jRLL1CFuePaR0OKCa2fuTHNdtaJdSM8bcORltiY0fWI/S4g+j1Z75weXJTUxDuvDPbxxhY4pZIdn6ZNOTxJWuwehHN2SNSfs8qrkW/V0sjShLfW7I7ngJ35I2LrOw/wDmgsxyPWPKvFnvXKWRZm0wjgA8KNeIBbSPLGEyQAQXZdWeh6HFBitt2He7t7RZBxJkidiVP0XEi45UjqxVCDy6k4qWO4BzIBNJ3YeMuYCAMRPKY5zxCIX7hGAXPMHp0gZ94pjeteqQspkaQcgyrqyNGCMFQp04PhW3b75XCBlSO3VGLEIIVCoXjMLlB1UshweZ/Cgltmbt28U80E8uuRLSd5RwcrA3BWQMjF/pXXV5LzHXxqJfdf8AxrWwnHDSLjtNoPKL5uLotw9WdWggac9fHHOsNxvXcPliItZiaB5BGBJIroI/pGHpNpXAP2msEe8E4uBcal4gRYzlQUZFiFvoZDyZTGMH/PrQTF5utBFazzNO5wlrJARGBqFyspAkXX3W1RlTgsBjI1Z5TW3tw1lvJjayYjE9yjxrDzi4MYm0xIG+lyDpA7ne9nOqncb0TuJlbhlJkjjKcMaI1hBEXCH7hUM2D/1EnJ51lXfO71u5ZDrlkmdWQFHM0fCkVl6FCvLT+PWg3r7YUezzxpJFnIkeOOFou7JiGF2MhLERlRcL3cN3kI9tRe8mwRaGEcVpFkRX4gjAjIIU5ifWeKBkg50kFcEDNae0dqvMqowRUV5JFWNAiqZVjVsAeGIk/wBfOve1tsyTpHGyxpHFq0pEgRQX063IHVjpX/2jpQXfeDdCKW5MUUqQIJjZ26iAAvIsSyHiuH1Fe9GOIdTEyHugDNfdq7sRSx6IkSKRpIAhCjmTstLjhdRjXJ/+T5qsx77XYaRtUZaSQy5MakxyMnDMkXqNpwPHoD1FerHeuQyRG4YmOOWCfEaLrLWsSwxjJICgqignn0zg9KCPutgyrci2T6SUrGxAwuGeJZmTJOO7kgkkeia2Ng7Hik+eC4d4zbws44YD95ZY4jnvAMBr8DzznPLnFbSvGnlkmkxrkdnbHTLksceznWbZG1Xt2coEIeNonV1DoysVbBU+1VI9ooLjvHujE02qCQqC9rC8McBYoZbTjBowrfSZ4bkjC4LdepqO2lurDbx3nEnkMkBtBHiMAN86haYB11nSeQU8zjB9LPLQi3wug7PqQlmRmBQFW4cD2oUj1TFI6keOc1jud6J3EwZYdMyRIyiIBRwF4cTIB6DKpIBFBI/J91vP4X+7tKU+T7refwv93aUoNff4f45vubP+jt68bHULzxn/ALVn34XN+33Nn/R29e9nJgD+VV18NMfDemkIX2Edc/61hScMuoHpyrFcSKTpdtI8R4/75r1f3sJiVUGnCnGPHr1Pj9tVmVdckl6YmXPPp1Oen4D/AHrqXyUb1g/4dicj90nny9n+1cRnvCQBkj/zGK+WF9JDKs0bFXUgg5+zkfZVvGpm/t+tbyCGYgMuTg4znHL/AM6Vy/f/AHOjlPEgjCvjBC56jwx5YH29Psrf3S+UaK6iVXJSZSCeftGcnHLqQD088VcJlXOtSGDjPT0SR3XB5j8RyrPVbZnU/T82PYujaCMMp5j/AM6ipMIQK397bkxSh8Aq/PGPDlnn7Cf9a00uUcZQ5/mPtFO7Z2ep6YyKqM3pN9p/nVxqnT+k3/qP8zV8M+R4pSlXZFKUoFKUoFXvaew4Xt2bXJNdJaWkoV5AuiH5tExZBoxIEJIKZBCgEZ5mqJW7/wDGLjhmL5zNw2Cho+I2hgqqqgrnBAVVAHkoHgKC2bmwwBdmycE8ZtpqnF1DACNaMFK6MlcOeWrkcnnnA2tn7qWMka3bs8UHCDNG8wyGN1JbF+MsXo4TVp0ekwGcVR7bac8a6I55UTWsmlHZV1pgq+AfSBAwevIeVerPa9xEVMVxNGVVkUpIy6VZtbKMHkpbmQPHn1oLHufLHDLtBozI2iBxFKj8JwpuoItYOglWKsOmOWoeORJba2HZRXAN1JO3GvL5HmMgGkW8zKCyrESS5ZdTDpzIHhVCS5cFiJHBcYchiC41B8Mc94alB5+IBrYXa9wHWQXE2tS7K/EbUpk5yMGzkFsnUfHPPNBZt4Njw29nKGtikwvDGG4okCrwUkXvBBxEKsSOnUHwxW/sDYMd0mzxMhMQgWNnEvD0NPtG7jTA4bmRjhsKMDunJAqkybVnZZFa4lKysGkBkYiRhzDOCe+R5mvdntq5iAEV1PGACoCSuoALFyoCkYGolseZJoLtszcG3mjjkEsmllhbqvPhTtDfnmOQRQrjyDeNV/djZNvKk80qTOkclvGkcbBX/wAS7qGZtJzpCYxjmzCoT/4lPjHHlx9Jy1tj6YYl8f3x6XreOabP2lNAS0E0kTEYJjdkJHXBKkZFBa9/QLe3trONpNCG51HidyQx3dxDraMKAWOgEMScDA8MmRv9y7ZWYRJKwgnMcxedVDoLZrkyFxEeEF0kEBWJHTnXPZZ2YKGdmCghQxJCgsWIUHoCzE8vEk1tR7ZuVbWtzMH1a9QlcNq0lNec51aSVz1wSOlBfrjdayRkg4TnibRtoBLxBqRJoopCueGCRiRgOnMAnpioaLdu2SzN1IJn0wtIUVxHqPz02i8yjEALhiPEg9M1W223dEsTdTkuUZyZXy5jxw2Y57xXAwT0wMdK83m2LmXVxbmaTUAra5HbUAQwB1E5AIBx5jNBYt9N3La0CxwytJcIcSgEsCvDVzKQEAhGokAamypBz1qoVvybbumUI11OUCGMKZXKhGABQDONJAAx05DyrQoFKUoFKUoFKUoLZ8n3W8/hf7u0pT5Put5/C/3dpSgb5/t7fc2X9Hb1HXm0zGoVDhjgk+Kj2e2tzfqTF833Nn/R29VeWQsST1NOu09+nsSHz50Mhrwpr7IBjrmrKPhkoWrGaA0S2rS4dG1oSGXxH/fzHSuy/J9vaJI0iZj3mIIJ7qZU6sHyJ8Pbkc81xi0lCurFdQBGV8GAIJU+w1brfbsRnAjXTrwukAhVwAPEk5J59SP86x5Z37jo4N9XxvxVg+UHZRUMP3VUsh5c8d5wf/dj/I1zeKcoQVPTr7a6XtKVv+G7h11MoI9nd6+IPXNcvk5Ej2/yqvDe+41/kz8c6/xarW5Eigg/bVUn9Jv/AFH+Zrb2Xc6GHkTg/wC9ak3pN9p/nWsz1XLddx4pSlSqUpSgUpSgUpSgUpSgV9VSTgDJPQDmT+FfKnt1pDGt7Mv/ABIrU6D4qZpobdnXyISV+fhmggc0rqdtsOK5ImwqDaKWkKlVXEbd5rwovQNm1IH34860dl7Ht/mckiCTg3KWxMcjq0i6doCFwJFRRghcg6fEjnig51Sr9e7q2zttBljlhWJ7zg5mjKsbUamRYuHrZRkDORpDKMsc1t7Q3Shlu445Jp2lnm4QkJjCqsFrazOSoTvMVlKrggDSCc88hzfScZwcZxnwz1xnzr5VzubaBIb2GGXiRC2gucF1l4My3EUJUSqqq5KSuNQUcnAPSqZQKUpQKUpQKUpQKUpQKUpQWz5Put5/C/3dpSnyfdbz+F/u7SlBq/KF+2t9zZ/0dvVZqzfKGP8AGt9zZ/0cFVvTVpR8FfT9v4V9xTTTtDyR3fxP8hWOshT2184dQkzWSJyGDDqCD/lzryFqX2PewRxuJImeQkaWGkqAARpIYZHM5JGOgpaRZ2uTJCkqAkKctgchqA5HyJOf8s1TtqxaZXHgTqH2P3h/OpHZG2o4o5I3RiH9HT+6RnGcnmOZH/3Z8MHS2peJLpIUggaeeOYHTofD/assZua6eTkm8/Ptpg8+deTTNfK1rmKUpUBSlKBSlKBSlKBSlKBW/sbaht3ZgodXjeKRGyA6SDBGRzBBwwI6FRWhSg2V2jMFiUTOBCxeIBiBGxIYsnqtlQcjyrYu9u3MpcyXEjF1VWy3VUYOq46ABhqGPHnUdSgmJt6r5hIrXkxEuRIC3J9ScNsj2rgHzwK1ZdsXDMjtcSF0bWjajqVsIupT4HEaDP8A0CtGlBL3W8c8kcqSMXeZozJKxy5WLJSIeAXUdRx1IHlURSlApSlApSlApSlApSlApSlBbPk+63n8L/d2lKfJ91vP4X+7tKUGt8oP7a33Nn/R29VyrH8oP7a33Nn/AEdvVcoFKUoFKUoFKUoFKUoFKUoFKUoFKUoFKUoFKUoFKUoFKUoFKUoFKUoFKUoFKUoFKVLbK2DJcRF4ubcVIgh0qCWR3zrZgF5KeR/z8KCJpU426N6BMeBygJEh1x4UhQ5AOvvEKQTpzjIr6m596XEYtzrPE5a4/wDlOI3568DDMB155GM0EFSrHLuZc5gEacRpomkK91OHofQ6sWblgleZxksAKj7zYFzFDxpItEepkyWXOpGMbDRq1cmUjOMcqCMpU1FuneMIiLckTDVGdSYI08TLZbuDTz72OVZ7bcm/cMVtvRZkOZI1IKEBuTODjmOfTmKDb+T7refwv93aUr3uLEyPfIwwy2xVgeoK3lqCD+NfKDT+UE/41vubP+jt6rmoeddQ2dt+7EUYF3OAEQACVwBhRyAzWx2hvPrlx+a/vUHJ9Q86ah511jtDefXLj81/ep2hvPrlx+a/vUHJ9Q86ah511jtDefXLj81/ep2hvPrlx+a/vUHJ9Q86ah511jtDefXLj81/ep2hvPrlx+a/vUHJ9Q86ah511jtDefXLj81/ep2hvPrlx+a/vUHJ9Q86ah511jtDefXLj81/ep2hvPrlx+a/vUHJ9Q86ah511jtDefXLj81/ep2hvPrlx+a/vUHJ9Q86ah511jtDefXLj81/ep2hvPrlx+a/vUHJ9Q86ah511jtDefXLj81/ep2hvPrlx+a/vUHJ9Q86ah511jtDefXLj81/ep2hvPrlx+a/vUHJ9Q86ah511jtDefXLj81/ep2hvPrlx+a/vUHJ9Q86ah511jtDefXLj81/ep2hvPrlx+a/vUHJ9Q86ah511jtDefXLj81/ep2hvPrlx+a/vUHJ9Q86ah511jtDefXLj81/ep2hvPrlx+a/vUHJ9Q86ah511jtDefXLj81/ep2hvPrlx+a/vUHJ9Q86ah511jtDefXLj81/ep2hvPrlx+a/vUHJ9Q86ltjbxPbqFVY3Amjnw4J70QIXoRkc849groXaG8+uXH5r+9TtDefXLj81/eoKra78nF0skUYWdZiOGvNJZY1QsC78lbSC3Xpyr4/yh3JkWQxW+VVxjQdLF5EmLsNXpa0DZGKtfaG8+uXH5r+9TtDefXLj81/eoKba79XCSJJiJnVJIySpBdZZBLpYqwPdYZBGCMnrWOTfKVoVheKB4xK8xDh2LNIXJyS//WemDyGc883btDefXLj81/ep2hvPrlx+a/vUFJj3ylHD+itiUThMTHlpk4fC0StnLLp8BjmM1lffu4ZmZlhJbi5Ok/8ANaJzgavAwpj8etXHtDefXLj81/ep2hvPrlx+a/vUFb3NvDNNtCVsBpLdnIXoC15ak49lKlNv7cumt3VrqZgdOQZHIPeU9CaUH//Z"/>
          <p:cNvSpPr>
            <a:spLocks noChangeAspect="1" noChangeArrowheads="1"/>
          </p:cNvSpPr>
          <p:nvPr/>
        </p:nvSpPr>
        <p:spPr bwMode="auto">
          <a:xfrm>
            <a:off x="155575" y="-1470025"/>
            <a:ext cx="6524625" cy="30670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73062" name="Picture 6" descr="http://www.itstartswithin.com/wp-content/uploads/2012/11/Voltaire-e1352212050692.jpg"/>
          <p:cNvPicPr>
            <a:picLocks noChangeAspect="1" noChangeArrowheads="1"/>
          </p:cNvPicPr>
          <p:nvPr/>
        </p:nvPicPr>
        <p:blipFill>
          <a:blip r:embed="rId2" cstate="print"/>
          <a:srcRect/>
          <a:stretch>
            <a:fillRect/>
          </a:stretch>
        </p:blipFill>
        <p:spPr bwMode="auto">
          <a:xfrm>
            <a:off x="0" y="0"/>
            <a:ext cx="12201893" cy="68580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61794" name="Picture 2" descr="https://s-media-cache-ak0.pinimg.com/736x/60/a7/0f/60a70f14b5a3e7a4034b099b031f8d75.jpg"/>
          <p:cNvPicPr>
            <a:picLocks noChangeAspect="1" noChangeArrowheads="1"/>
          </p:cNvPicPr>
          <p:nvPr/>
        </p:nvPicPr>
        <p:blipFill>
          <a:blip r:embed="rId2" cstate="print"/>
          <a:srcRect/>
          <a:stretch>
            <a:fillRect/>
          </a:stretch>
        </p:blipFill>
        <p:spPr bwMode="auto">
          <a:xfrm>
            <a:off x="-1" y="0"/>
            <a:ext cx="12188826" cy="6858000"/>
          </a:xfrm>
          <a:prstGeom prst="rect">
            <a:avLst/>
          </a:prstGeom>
          <a:noFill/>
        </p:spPr>
      </p:pic>
      <p:sp>
        <p:nvSpPr>
          <p:cNvPr id="5" name="Rectangle 4"/>
          <p:cNvSpPr/>
          <p:nvPr/>
        </p:nvSpPr>
        <p:spPr>
          <a:xfrm>
            <a:off x="1141412" y="2743200"/>
            <a:ext cx="99060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141412" y="5029200"/>
            <a:ext cx="9906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2818" name="Picture 2" descr="https://s-media-cache-ak0.pinimg.com/736x/a1/3a/6c/a13a6c534a1e2cfc5cb46a500bd2c4d3.jpg"/>
          <p:cNvPicPr>
            <a:picLocks noChangeAspect="1" noChangeArrowheads="1"/>
          </p:cNvPicPr>
          <p:nvPr/>
        </p:nvPicPr>
        <p:blipFill>
          <a:blip r:embed="rId2" cstate="print"/>
          <a:srcRect/>
          <a:stretch>
            <a:fillRect/>
          </a:stretch>
        </p:blipFill>
        <p:spPr bwMode="auto">
          <a:xfrm>
            <a:off x="2208212" y="-13229"/>
            <a:ext cx="7696200" cy="6871229"/>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153602" name="Picture 2" descr="http://upload.wikimedia.org/wikipedia/commons/8/8b/Portrait_of_a_Man_by_Jan_van_Eyck-small.jpg"/>
          <p:cNvPicPr>
            <a:picLocks noChangeAspect="1" noChangeArrowheads="1"/>
          </p:cNvPicPr>
          <p:nvPr/>
        </p:nvPicPr>
        <p:blipFill>
          <a:blip r:embed="rId2" cstate="print"/>
          <a:srcRect/>
          <a:stretch>
            <a:fillRect/>
          </a:stretch>
        </p:blipFill>
        <p:spPr bwMode="auto">
          <a:xfrm>
            <a:off x="873414" y="0"/>
            <a:ext cx="4990809" cy="6858000"/>
          </a:xfrm>
          <a:prstGeom prst="rect">
            <a:avLst/>
          </a:prstGeom>
          <a:noFill/>
        </p:spPr>
      </p:pic>
      <p:pic>
        <p:nvPicPr>
          <p:cNvPr id="153604" name="Picture 4" descr="http://www.artyfactory.com/art_appreciation/animals_in_art/durer/durer.jpg"/>
          <p:cNvPicPr>
            <a:picLocks noChangeAspect="1" noChangeArrowheads="1"/>
          </p:cNvPicPr>
          <p:nvPr/>
        </p:nvPicPr>
        <p:blipFill>
          <a:blip r:embed="rId3" cstate="print"/>
          <a:srcRect/>
          <a:stretch>
            <a:fillRect/>
          </a:stretch>
        </p:blipFill>
        <p:spPr bwMode="auto">
          <a:xfrm>
            <a:off x="6018212" y="0"/>
            <a:ext cx="5029200" cy="6815433"/>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3602"/>
                                        </p:tgtEl>
                                        <p:attrNameLst>
                                          <p:attrName>style.visibility</p:attrName>
                                        </p:attrNameLst>
                                      </p:cBhvr>
                                      <p:to>
                                        <p:strVal val="visible"/>
                                      </p:to>
                                    </p:set>
                                    <p:animEffect transition="in" filter="blinds(horizontal)">
                                      <p:cBhvr>
                                        <p:cTn id="7" dur="500"/>
                                        <p:tgtEl>
                                          <p:spTgt spid="15360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53604"/>
                                        </p:tgtEl>
                                        <p:attrNameLst>
                                          <p:attrName>style.visibility</p:attrName>
                                        </p:attrNameLst>
                                      </p:cBhvr>
                                      <p:to>
                                        <p:strVal val="visible"/>
                                      </p:to>
                                    </p:set>
                                    <p:animEffect transition="in" filter="blinds(horizontal)">
                                      <p:cBhvr>
                                        <p:cTn id="12" dur="500"/>
                                        <p:tgtEl>
                                          <p:spTgt spid="153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Renaissance </a:t>
            </a:r>
          </a:p>
        </p:txBody>
      </p:sp>
      <p:sp>
        <p:nvSpPr>
          <p:cNvPr id="5" name="Content Placeholder 4"/>
          <p:cNvSpPr>
            <a:spLocks noGrp="1"/>
          </p:cNvSpPr>
          <p:nvPr>
            <p:ph sz="half" idx="1"/>
          </p:nvPr>
        </p:nvSpPr>
        <p:spPr>
          <a:xfrm>
            <a:off x="379412" y="1752600"/>
            <a:ext cx="5334000" cy="990600"/>
          </a:xfrm>
        </p:spPr>
        <p:txBody>
          <a:bodyPr>
            <a:normAutofit/>
          </a:bodyPr>
          <a:lstStyle/>
          <a:p>
            <a:r>
              <a:rPr lang="en-US" sz="2800" dirty="0"/>
              <a:t>Miguel de Cervantes: Wrote Don Quixote </a:t>
            </a:r>
          </a:p>
        </p:txBody>
      </p:sp>
      <p:sp>
        <p:nvSpPr>
          <p:cNvPr id="6" name="Content Placeholder 5"/>
          <p:cNvSpPr>
            <a:spLocks noGrp="1"/>
          </p:cNvSpPr>
          <p:nvPr>
            <p:ph sz="half" idx="2"/>
          </p:nvPr>
        </p:nvSpPr>
        <p:spPr>
          <a:xfrm>
            <a:off x="4646612" y="1701800"/>
            <a:ext cx="7542213" cy="1422400"/>
          </a:xfrm>
        </p:spPr>
        <p:txBody>
          <a:bodyPr>
            <a:noAutofit/>
          </a:bodyPr>
          <a:lstStyle/>
          <a:p>
            <a:r>
              <a:rPr lang="en-US" sz="2800" dirty="0"/>
              <a:t>William Shakespeare : Wrote several playwrights: Hamlet, Julius Caesar, Romeo or Juliet </a:t>
            </a:r>
          </a:p>
        </p:txBody>
      </p:sp>
      <p:sp>
        <p:nvSpPr>
          <p:cNvPr id="1026" name="AutoShape 2" descr="data:image/jpeg;base64,/9j/4AAQSkZJRgABAQAAAQABAAD/2wCEAAkGBxQTEhUUExQWFhUXGBkaGRgXGR8cFxwaGxoaGBoaGBobHiggHBwlHRsYITEhJikrLi4uHCAzODMsNygtLisBCgoKDg0OGxAQGywkHyQtLCwsLCwsLCwsLCwsLCwsLCwsLCwsLCwsLCwsLCwsLCwsLCwsLCwsLCwsLCwsLCwsLP/AABEIAQMAwwMBIgACEQEDEQH/xAAbAAABBQEBAAAAAAAAAAAAAAAEAAIDBQYBB//EAEQQAAECBAQCBggFBAAFBAMBAAECEQADITEEEkFRBWEGInGBkfATMkJSobHB0RQjc7LhM2Jy8RY0U2OCFSSSokPS8gf/xAAZAQADAQEBAAAAAAAAAAAAAAAAAQIDBAX/xAAnEQACAgICAQUAAQUAAAAAAAAAAQIRAyESMUEEEyIyYVEzUnGBkf/aAAwDAQACEQMRAD8A9M6Q8bVLByeyoJI5kP8AaKIdK5vk/OsTdICXmN/1k/sjKqVavexaNYRTREm7NL/xVOe45VNdd9njqelM3eu1bGzh9t4zSJvNzf7FgPLm5hS5hIzB8tQSACEsLLDuk1FFDUHWG4pdhZpD0qms4+LvdrPDh0onO31L86eHjGaTikHKx1LVFNCRoO0/xEiFOQAzuaGrE05bQuKHbNEOk06m5LXP3h//ABDPvz3NtYp0ymrcvXbTuI80iSYQQ25b+PjEyjrQJlxM6QTUzChTs9CDU33LVpW3ZBi+JTVIC5RKh7SS4WCL0evYKg7xlcYAuWpyHlsFc0McqidAKpPYK6w/BcTUEFLl0lJOm4BcWoP/AK8zHCskovZZdS+kM0tX5wyZ0lmDUeJdz3xXcZxBMk4mWl5qUn0iBQlFfzANwdduyMhN6RqAdSUvfWqT7TDYv4Pq0dUMsX2ChKXRvx0lm799W+cO/wCI5unzP37YwQ6XAOmZKBY3CqXYlrAEEHxg7hXHpE4ls3VS5SeRGtqk5e21BGlwqxShNdmjn9MlpIBUA+vWtuz9zx3DdLZ6kgkMTmyhzZJA+vj2RnjLzLK1DXkwIDtsAkNtcQfjJgKZNWAlrL7gqo3eFfDu58c3Of4J6RcHpPOpYu+p+8QL6VYmjBJ3qp27H7YoppewPj/N4dJUOqDShL3HOuh5dt46+KM+TLb/AIzn6gXY1P3hDpnPewA3JLvWjP8AH5xUTJIUHr26b1FoDMoppz/8Xamwf+LQ+KC2aYdMJ1bXb1j9/tEq+lk4PanMivjzjMpVsHrvXs0B1ESCaGLCxDa3alDs/gbwuKGmzRL6WTgRbXU/ftjqelc7yT94zc6ZmBDba8u07bw9BbmSH80g4odnoOD4pMMtBJqUg+IeFAPDf6Mr/BH7RCjFlld0oLCaf+6n9kZAliXLCrPd+/VvnGw6Tik79VP7Ixs2YAWr3duraO1PnHRi6Mp9kiFml2NX/wBn6a6QxaVZguWpaJoS2YUpsrRQ5MfrDFoIIFWKRbfUUrE0lYzACtC51+Tm9oJxUo0xIpOJjFzVsVt2JALcikAl4fg8ZOQnKJq3pmSsZyzVdEx6akuNaxqJaRkDB1MxcetYs+nI6dju3EKDEFm5sCCbmp73FG0s3mZcbwv4rRqiLB40kJJyk6rd81r0Jrqz1q2z+J8REpCSwVmOUMXQFX6y3NK9vKOfhXGaWHCrNUOGIyqFSPFm7oquLSpnWFag+sNaCrXa789KxWPM6q/+lJK9juH8TBmqMyYwmJKXJYJKS5BFiQoPV6KVsHUyaUzE5iyapWW6oBqlxyIS+rA8oreFTwskMygKuGpStbqFef0OxqX5uGIYOCE0NAXBSXu7amhiZK3yR0TwauOzW8JSMoXMJAKCggh3UrNQlnbeMDjsJlmFFOq4cO7ElJBc6KHI01iThXGlS1ZFr6j1d3POpuzdrPDuLqK1ApPrErUQ+V1OVaWIc9oPrQRVaL9KnyporZ2Ezh6kmjBgKhiwNbgHsOkWHBMB6Mrd3WpIA/tDTqXo5SaEi8RSphAcOP7hSoI1uQ4TzD+zEvED1lBJLBIKGvbOkki4Nqu7XJMWtpor1ScVRp5a0iWkqBr1tnKiVKFDbLkHdDeL8cloxIlqLflS0h/VOYEsCNXzbDnEfE8SlWI9AgBLKB5JOUGrCiQkfOMJ0qxnp50yYlbpIARRjkCQEHtIJPeeRi8NI4lGz0BKXNQdfhvr3/SGLolLO4rTs1IjG9GekxQpMua4QaZiXyknqs/s2Lm3YI9DwMhGVMyY3o0lm0OpJI9kBjTUjnHVKaSsz47AkJIlGYo5EDNU+0R7KEiqi7DlBGPQkKKTlYlBG4JSD8zp8YG4qTiJgQWCQSkZRRgzhIHaG3qYfNmhairKQCqg0CR1QKFmACfGMsc+bsbVAUzqki9TU/JyeyOkeGxvbn57IKyBQILM/Y1NGgZaMri3Z3VIA+vzjcVHVKvtS/0JZj3feHrVdtr+aCIplCryTvZ7CH+13V3p8jABt+GH8mV+mj9ohRzhZ/Jlfpo/aIUYvssA6UHqz/1Bt7jm/KMhNNaXbXwo/wBI1PTKSVy54SWV6VBSbMQkfyO+POU8VWnMFywCKZycoSTdwHqKUsfCOjFqNmctsuV2CbUOmt6UqOwbwVhKZWBN/wCAAfPbFRK4gCB1bChSq+ozOk25E2Oxh6OLKBDpUEj+6vxTq4F77M8ZyyxQ+LNElbKBIdg769z2G8Q8QxuRAo5cs+/YRpXT5xW4TiqWBzhrg0FaCztrvpYVi2wktBaeti39MNruR8AmxZyCwBic1VlRW9lXgMNiKiV6QJ1CFlAc1NiASAXeygRtCTjZ6FZJiioNQrKJmtsz5ydMuY0MFYviU2eooQS1nfqAM2oqzvtdnaKLCTAZoyAFCVKOfK+YsEkh7J0FDTtaOKTs6oPm6oLkcOEx5iSBoSohADFiKsnd6/SG+hUhOV0TNKekNHzJYhJBJvR9b3EmMWgVUpJI9pYSpmtlToljQbjUu0s/HhEkzVAoQGSlSkDMomwSlzWhdzQPmJZoI/pvycF3/oEMiYtJHouqHJMxSkopcsUghi9QDzc2jlcNml8pkKKB6qJoKsp6xLKD6mwLv3QAni+InLJSlEuSCQaBzuCpkgltLCLBHCyoeknKUZdfXWTRwxUVEJGlKn+2KqiHkldtnZHDxlJCCwdyk5yz6lLtSgdJtRokxXDROQC7KAIdA8XdysUJLv2gRAqVhieqtSFAEJKDlb4tQH3QKdkTJmrSQAtOIQ4JKw0wChcLHrHNooABtngi0hTyOa3sU6gUCDnVLdZIBJGVgAHYuEhyH7DV6bjuFIKlBKgHU5OZwApCaEgtvrQ9gi//ABKFFLrZR9iYespJeiFMUzClyaVsxgLiGGCkqATalUuU1SouAbsDQ+NzFxq9GcUqoyPDOFGfiEoUcrjrKykpCBnJV1jsNtrO8b7C4p5aESwr0aRlQVdcs5qfeUbsKUu1YynRVSEzJud2YBhVRKleryUSW5V2aL3/ANUTIGZUwIL9VAcULlITLBtzNau5Ji8m2kc7/k1/C5PowF5bFg510Bp1lFRL98ByydRqCd9ufI98Mw6ioBRJc1AdwBQAC1dzqXJvAWN42lFEEKIIq/UBpQlNzUFhptR98cKRDYbisamWl1qygkCu5sA9T4bvHZnWBcMa/TWMVMxCp08AnOQG6vqArLkChYUd9a10jbpF9x2b/eNGqEBTS2bVm7KU5Cn27Y6ol6WHOl62YXibGS9fHf4ueXhECyMxtUa3e7Vrr/poAN1wv+jK/TR+0QoXCv6Er9NH7RCjBmhXdKrTv1UftjGT8BmLoIC2odC4brV0rUW5xselx6s79VP7IyuDVRx5p4x0Y1cDKTqQHM4QoeskE6qDN6pGtRW45p2MCYjg6zRKHLnUJo771tb+7Ro1mFkFSXKgir19b/xTfz3xV43HpllkzAs+G2jlv4PbGMnjLVgPBejzrUqfSWkCgV6x1dqgAs4FbVvFtNX6QgUTJlg5lD1Wtko7kuHatgGDxAeMIEgUK10UcwZOZRsdVMGDC5BqIrsRjzMy5iOqqoyjICnZIvqHLn5RzT3vwb48bmTY3GFWZEpORB6qiqispdLgDQlqvRzQEuSMPweZKk5wgpSGqp0sScoyCqigvYgfN73oZwgH81QdzmQLpSKMRzN6RqeJcL9MQFKaWAGCXCs1XJPYzDtjJ9aNnLiuMTzjgPBzPWqYtKyhB6qU0UpQ2ej2ANhW2mqmdGFTclcpSKJT/SRYlMsAAkOBUly3dGo4fw6XKTlSlhrue0waCAImMa2zNWt+Ty3pL0UOHAnzMQpUtNVggFVHUcgZnLMHJu1qRkOJ8VnTa+jKZYDpQ5O4fMzFVE7AMwCQK+0cf6OSsXl9KZnUJICFqSnvSOqq2oMAp6H4ZIAyEsXGY62qLHvG8aLS2KWzxnAdH8RMVmWCk29G9BU3D1LvQCNEcP6EBBLkKJXsORDDqgG2neI32IwSZYUAVM2hykirOUttZ25axheN4AS1lUsqDqJZyQCda177sIE+RUPjtgGKAW6Sl6iinBd71sp26zuPBJhm4kBAMxRWgdUTAkKUk0J9I9Fy/VfUXHKDDMoqFjqW0YF6M4LMANxzjTnhOTDuhIJKQqbn6yklYSoJQmwACq6uTzepKhNpmSVgVS0rIASv0jg3QpCkkyyktUZiesz0a9qzEKWZpC/SOWKXS5LNVIUSD7LObkWAaNDi5hUn0UxTIvLUkF5Z9ZNHfKQSCLbUrGcnBppCgAoXo4IIvmzWJ2+EaRsmqs0OEx61SZclDMEnOU3Ka5QC7pJNTTtvA+IXm/LR6rlJUSyUjK3UA9Y1LVYOQCQQICkSCVJQgKyqKnCAakG+5Yjvt2aPh/A5qlfmEBILMS6iNQQHAoW1N23HY1+nOTcA4cwCyAEhsp1Ni7n2bkVY3Ya3701vp/EclIYFKRY2A0ts4tHFC4PyP1BreEIetqggMQA3yFKPXzeK9aWdv9+HPnBqvL929tPhEOLAqR5B7YQGy4Z/Rlfpo/aI7HOF/wBGV+mj9o2hRgzQr+lApOG81P7Iz+Gw2YslOYAGjOH22Grv/rRdJZeb0o/7o/ZFEQ1FEkWyuQlhbqg5fh4xrHlxqJDq7YlYYFRE2aFEmoQCUpevWKX+mhin49ipUkZglwHYkZQdf8q9lW5Rbz5jIpTrPbyX88owvSNSpqtSA4Ac1qxXTV3LbfHn9pKS5Oyk7IsHxFc9blgCQUJB5bmni5obNFhLdapSNVqY2AANSf8AXyaH4DABElag5CRlGrqIOajXyt3HkASsFJSjEYdNWzqYAa5CGO3tfGFl8Ud/pqWGd/h6PheIS5KQljQBgBypy0giX0lw5ISV5CaDMGD9th3xUkCwqReoAHMkxV8QkSVgpSuWpY91QJHPQxzqLIqN7N9KnuKERIFRjui05aAJai49hW4qSO75NGoxMxkE8vJgIaFiuJSpYKpiwkc4oMT08kZiJcuZMbVIpy9Yg10jJcRnibOzKJNQE3Y6MdSdAI0UvC+jlZpmSUGYZmHj9jtFu6HBLyPn9JZKhmIWhtVpYDS9WjJdK5mZjLUMtwQdD1qHZ2PfWopeTMfKfKVJajMoFNdHs5vVooOOSUJIy5QGdmID5jtW7l7ikTCLsc2vB3hmHSZbnUkHYsA3d1idBXujU8GWlalSll0zE5DsokejNxR8pDvFFw+SDKLC6yDYNRLH/UaPhOFQlMtSnYIBJ5gCZV9z332i09mB5jxuYylBwVDMLJZWVWR6GgIDjWpermK2QQslKnNPyzZle0HHsq2NHNBEWDImqTLGYlTsQrYBiRqzGh22ttJXBQpC5cs5QkBiKAq9YE+8HobNWNJSSY26VEvR2YgSnAYVCswq4a+5akVeP6WrMwysOkBINFaqNQ4swsD2vRo5wgodAnAILEElQ9EpSHDtVlAu4dqDuusfwiRiOscuZ8oWPW5A1qA2u0dkGq2YS7MvMnqJdZmlRfndwGFgWGlK8onkYtaXylYys7ipavqq26wdn+cWeL4GQC6gvZ3SW5sO+BsNwaYVMZgQMzslI72Us/SKsVE3/EkyXlSZRUpQcBJKTRxUZT3bVPOLvBYhUxJJQpGjFqjcEVY82hcOwKZTlILquSSVHvoA92DCukFqPefPdENjSNXw7+lL/wAE/tEKFgP6Uv8AwT8hHYwLAOkBrM/WT+yM+onMK613+Ai96TFvS/rJ/ZzjNhY2138jSOjGviZy7G8WnZZZVQgEnvCVKD03G/dGVwmFMwguorZgLJu5UTuHXYl6co1WLl505WdyQ+lQ1Tpe4rDcNgkykUIKqAqADNdg9q+MZyj8rKRDxOWlGHyBiHQHWbmrk6u+5gPCSs+Nw6f71tWzBz2+z2hoM4yoFIZqqTU2o+2sLgYJxWHcJLZ6j4eDluRjDL2ehg/ov/JvMHw1KVKKglVTkBFnDOxoo3rzjKq6Fk4r00wBCVEZmUkMAf8A8aUhwSAA1hWN5KZQiT8OnWME2ZNUU3DOElPWJDBRKLuAdFPftg/jQaQo1onS8GFHwgbpCPyCOwfEbV8ITQrMf0U4YBMMxaVZk0Q46oPvEbvTujVYzD5pCkES1TDUlYBBq9M1jtsQIi6PqGU0uatv3RazZYPmkWuhPZ47L6LJkBYWwIs6kqWXahCSQAN71FK1OxHRmYmWhS15nDtlYswvZ2+keizuHS3dSQa2IDb/AMxXcXQCCRct9g23+uww5b0Vxb7MPwNwpaCASyiCBVkPUueY8IJ//wBBxypeCyIUUrn5Uqb1vRpzEq5O4S+r8oBmY30WISsnUv8A4kDN3W725EwdOVIVNVXNlloSlykjLkSQS/MlXfYhnqraZnWzN9Eh+eklLEIvYdYpAba/mw33BPWIKqqCxu7Eq1rQG1WrHn3RzE+jxCQGYlSCB/i6S2XQ1bvj0HhC0n0i1KypHWVmZgBmBf8A+IBd7tSgjR92TNbMPxaWFLxGHFPR4gTEGr/mB1BnYgEi8P4Pj1Scj9WYwKhXrh6f+QBNC5JItBPRhCcRNnlfqzA4cVZRfXUBvDxG4vgTIPW9dCnSajq3dJZzdnoAbuxfug/jRi+zWYbEpn9dJoCARYp5EMS42/3BaEhzpz1PKxLfxcxkOj+OSZg6zJWMuWuV7hgd3Iblasaz0yQ4Hwr8oTAmzWd+w0Py884aud5PkwBOxpajU79zVqee+B52Ie1ey3/1+8IZ6Rw/+lL/AME/IR2GcK/oSqN+Wim3VFIUYFFb0sLCaf8AvI/bGXkzXI7/AL+H8Rp+l56s79VP7Iy+HNm89rCOnH9DKX2C5anqd/Ibzzhs2Y7u3h/L2hiFDRtSG/155wyYmlaVfYsOwfPnCLBuLL23ToSdgz1JrbWIuHYnLiZT0qa5SNAGdrWY/OJOI+qQz1FG5j+avSsBIGVQJLsoG7s9GatB9Y5syO300vhJHreFmUADQVMmtGe4fiCUg+fPnmZuIcQyjtoB9f5+cc17CSLsO4gDpXMaUBudOwmCcDiSWzIUimrfQxS9O+MS5MkFZFCCd7/OCTM0TcJm9Wrvz1qzxcCfQ+d/N48yR03QrIZaiDnDgpamrvyeN1JxQWlKhsP45/7h7S2V2E4qeG5efP3iix+LBBdu/wA9o7tWISRiZjG+/ePl2179IzPF5zUH2rbus1ANLMyIW2V0ZviqipfVJp1ubbX+9zZyTDiFky1O7ZWU+azpFwSzClB2Q/GgPp38+7kwp8IgxCB6OwDliKCtFEdU1tsL1tXo8GfkzU6dkUJgSXSvMaliAQbO1gbO/No3PFMQRgpiSpjMmACz5CMwNaMQhN9C9LDHY6SaFglLgFQ9bmA5LGw7tGMW0viiZ+EEtQPpJMyWl6HMllkEOCKBxrpDq0LJpi4ROKV9VRSUsygyuWVTUa1OysX2VGNlqSsZFoUzmwKg7g6pfQh7a1jLSMMtUnONCz1zZSHd3t3sxJ0Jgzh2PXLmMqjKSk19YHKEqcB3clw4FbWjsStHM+wPimFmYdRWrL6N6FO4/wAqp0u9TqRGiwfFBNQJgA5vYGj1UbXNvtE8yS5qL0LgW5s/g+/bAuAwAk50ixU6Rs+libv9IACygqDqcDf/APrcfKHTQ3YN7ab9nzjq5oYDlRu6jFzEKlsNAR4/WsTQz0nhJ/Ik1f8ALRX/AMRtSFC4SfyJT1Po0ftG9YUYFFf0rtO/VT+znGWTar95+7C2kavpOH9L+qn9kZdaDT+Rv2mN4fUh9g6ix8kfGluUTKmh6sQ1O6zd0QqcEuWoe1rk3fzWGBRcD7v83+UMY3FquQ1u6op5AitCzlelWHaqo+rc3Bi1Whw5INh3dtz50gHHI6xsykvbVO4ezF3/AIiMsbidHpZpTp+TWdG8SFykmth2aefIEXMoJfOpgE1rpGL6O47Ioyi4spN2IUxHYG2P8bHCyErYKDpocu9r/AeRHBJUzol1RfDFSjLdSkZNyRl8Yx/SDozhpiVTJswGrpKlZg2gAesWWK4Xh/SH8pASaswyg6sLB30gDC8DwSCQQCHolROUalgaDk1qRSpmXEpuFcHw0vKTkYAdbRhfup8404k+iCctUHerE1B7C3yjP8S6PYdah6MrSli6UqLduwblvFzwnBhEj0RUVJB6tahOzm38xlNrqyl3ofiFBuXlvp46a5niLFRq7igFdrcmtv2Ct/NLg376c2+Nv5zZzF+spyL0NW5Pqz+NInE2OZV4nDVs4Yu1npUuT1S/rdsV3G5gSmWDqu1CfVJ1vfQmulYtQSohgX/uuKN3h/s8ZvjE3PP6pJSmhswDqCqM5Nm7qR1x7MW2D4pRUp2VlAcuaVoLA86tar1gLBysq1lSqM3VDq6wLe1ql+6Ccb6jMFZjfQAOxL2FAabp3h3CMFmUhKibgCgdmJd2fQNzOkaRFNNmz6L4Eow6Ashy6mYAV3FiSGJf+Iix/BAQSgtyNQWtU+dYuQpkh2fzv9oEmTuq1d+4NuSeVo6U2c7K2Rill0THcWVuAKijChavPSJCB7NeYt8KedI5iBrZ+f3Py+JgaYrm/bWvLMWHhtDYkSIn0I15V03T9T94bLn1ygB+TU8Nqaw0JIqSdnIrzvR22HgGEPWQGJFrPUeJYW2ESxnqXCP6En9NH7RHI5wVT4eSd5Uv9o5D5Qo52WAdLFMJv6yd/cO0ZITagBz4/T7xpunC2RNP/fRt7h3jGIVYFhUbU8fPZG+NfEiXYctLvtqP9D5n4xGO17/fTt1McRPzbUDVA+oaHhNO65b/AEO4dkUA1jrbl/rsudXMR4iVmB6xDOe1qmjee6JFooxbXTyPDnrDkS7beTe0N9DTplScRlUlTVSyVVpo1xofF+Ub/g2KC0g/Dz4d8YvG4cpqA4a1wRWlqEeeS4NjSnqlQ6pBrYghqnd6djxwzjujvlbjzR6ZLlBZf5iOYjo/hyHI62hc6xm8D0hZs1C1QfOlO14kmdJ0BbE6XHl3+sYuDRlyDpnDvRvV03re9j8IctYTV6XftDfX/elNxPpMkhgaDUaXHgPnFJ/68VAUel9DShA076+tyjPi27KtJUXONxQS4oWd/kx2rGfxM/NVVHdnYk2d/NGgf8WVkO+U0L/CtKjsqLxK4T1iMuVvtrUBmp842x46JcmDYjF+jQpbVYMOqMzsWoSG/m8Z1MsqLEF2Lnk4DO9OsRTRng/F470qxlfIkpbYmoua6muvOA8ScySlKmJIWsihNFEDbUeAjX8Gl5I5gzErY5QGTR3AISL2pBnBMUhEzMoEFNgH9oMSA9/nSBMQtKEAdUdUMDckMHIymlDR9orZcqpSfF7fGDpm0Y8oHpqJhUA1Hv42IHKGTgWcfCw7Gr574B4QtRlJJJF27O+n+4mmznTlpTz2R2x6PNl2wScWJt9fg5geZs1u4/U+d4SmrQHY3e9aMPO0RzlP1bdhfvIDB7XMW0JEyV9YgWrq3Y1ydeznCWk87ezQkX1dT/zAoLECjatTscJ1bnv2w9KwCRpenxHUo3N9IgZ69wT/AJaRf+lLu7+oLvXxrHI5wBT4XDneTLvf1Ewo5n2WVXTpLy536yP2GMLKUc3Z3U+Z/wBxu+nKiETm/wCsjR/Y5Ri5Id2282joxfUiXZIhRe5Ddn+4mSpiNKfzvmbw8IGkjKdW5P8AEAN4nxiQLJO/d9APr2wAF5d73+3OJFIbenntgZCqCnnWn3ieSvd9vNIGMimy8wYv9tuZ1iuxcgpVmYBSQ41rrTUMRW9RFqeVtG/gfWFMlGYigGZOulA5enJgedYzyQUkdGDM4un0VcjiKScsxJcirj5GlHfaCV4dB9VZAbkoDuod3rFHlDnOHS/em9W5By45UhYTCADMJiwBdnIFtNBa5vtHKn/J15fTpO4u0WkzAuodZxvl7QdefnRyMOhGrmrlwznsdvFvnAicPp6ZXa1fEljQfFzQuWrwqavMVRmSl3JqCSBVvAud1ME2Y+2wmZjkJd1MSOw1ow1a8VOKxcyYQCCmW1U2WoMDUXSNg9Y5NmskBFKgf3OdQ5Jfnr2KEBYiYtROZVwXCWJo4CVKseytNIXyLjjV0x+JxOUZUM+pdgKm3MOIEVLSU5ikhLDSpUxYCmoDwpkwkpSka+rVuxTHrGmm0SYgahlqA7rW/wAWfwG8NJGjT7YJNn1chyLch2axPw6UlcxOeilEnlUefheIZiEuVKPbSj99/PeOjE5FhYcsRR9q1Y7gxQaataZ6EEgJAs3nmd4GnFLgki+v3Nd9IqsLx5Kqddwe3XRqmC0EKGYDwZtdBX48hvHdCSaPLlFp7FOW/Kovb4/NvtAykXq7amt660+EEqAS5qS7ebnQ66CIphDtVzZ6bWuWEaEg81Lkhy1dXYd7Dw28XnMU9WtaKuK2Z2FdCPlEcyYHJeteSn1YVJA1teH7EX5Uobs4KiO4RMkM9i4D/wAtIq/5Mut/YGsdjnAR/wC2kO7+hl3d/UF3r4x2OR9llR08S8ud+sj9nOMAqgry5j4gbaCPQenP9Od+sn9hjz9afqK0P1O0dGL6kPsnlT3o3jtsHpfb+Ych3FWHw+TQLKXV9fjX489IMlpzV8/eBlIcFVGvg32idMy1vpv2RGEWe/nvjoDa+N4YgqUoEAG3w+20LETinqgOFO5dqbbHzWIVzQBevntOsTq9UnMXFt9q79n1iZrRpjklJNlMvCApqa9jq1Pg1Yjw+EmeyQpj7QqxAIYixoC0Sy8UkuF3dQJ9lg7FVXBbQXru8OdQGaXMJfQi1WoNex9o4OPE9l5ozWugcyVgsqUSDTqqo50rzOmpeBp0paVFIlqZ9WZnb5HbuIJAtVImkEEEg7UJfU605bjeApylhSU0YgAgb3HNuwUeGmYSoClyJilDNKRmPvMe9hRqW7o5PwRYhUwAi6UpbnT46/GJZuHmFJLttXscqD8uxhSHKQhL5lnS+4N+1vNIbZC49lPJklQKUUH1r4lnoNoYrqAChfxpVnaCZk8zCzFmJcXIOoHtaCh1F4DmywkgpNVCpNRWjnMzizpUxBo8EYMeTOmqQPNUAWJcbM5G5KSx8IjlyCog5Qaa10u5Fu2CBhyolTuE1ZtbOAXcOwa1TsYvMLgEgDNY5WuDpYhxc3Nsw0rFNGcJNspfwr1sKXoPtWtmjsriKg7qIa4DivP5RcnD56htGaj6O4oxp61raGK3E4QlqGtHpufjaxeusCbXQ5xTRYJxOZJJIAuGp3sDHFrLqAYGhpU8h1e2/hvAKZKkEAPmp2PQB+b9hs0FpnFR6x/gjQgs/wA+Rjphm0cc8VdDkUPq227/AHew6/KHSNUjm7U293v1+MTIzVLUJoonqn6DTxblEjBIDE+Nbc2F2o2kbc00Y1R65wA/+1w/6Mv9ie2FC4B/yuH/AEZf7E7Qo5H2WVnTdLomhn/OT+w8xHnw1arm3Lu+8ehdNg6J36qf2GMClJFC9dTX5sK8hHRi+pnLsHRfwGtOVOY1MH4T6eaD7xCpIJr2g/DUN4CEJRajsNeWmjeAhstBswAttDCsd9vppFcuYpLMComiUgOT2CzAV7ofKWpaQVWNm9XYhRDMX5N26S5KJUYOXROvFoFAc13CSNLg6ba+AvxKlzKJOUAB8vi7lvmPmIWX2RoANg9KkAUYgsRSpcG0SrTlSU23NiNSSLDwalqV5p5jrx+ltbK/8KUAkOUOxIqoaEhLWfShDVsW7h1giisujjf2u6go1R2iLGTMZiD1WJPY4o78tD3dWseKwI06pBFhTW4DEdqdyNozc7L9ngVfH8RMl+jShRSmYsIckuNCDVie/RtIbikpQopMxamDF1Acq8gWerMpRs5HOMYc+iQTlBRMSabZSzUHuigsGNSTEOOw65swiWwU1zQPS43qQeqbhwGGVLYm9DZEwOQAQatmdRHWB8HBSQBYjctFi8aHADg1IYvq4dQo9WBsQ/8AbEi+FrSl1K67JNCWBAFesHJyk0YuxZ4s8JwZKSnMQtVSXdgMyhegymmvYQXBtUTTaKEyczhNHNRbkVN7BrVi1XszWJwGbKCb3YjrO1SQHzA1rtTmZIkBIUoBjQVZOmWgOxSl7VB9U1g7LmUyglgAWcU6tQQxYVWLC7NXKt2V7egHEScyksSQPdPWH/7A+q3JLey5EtLq7LOKHT2aMczUoy290w8K6zH5pe5YufWDgKqdSXqTDUXJyuOwsfWoRYUCxpbSuWWaxSqiX8MCyiQ+7PpuGLEOTR784GxcoGhvU03sHNrkAvyPtULlzKFyX313d6KFWV/8v7xEa5YZwwa5DkMBUb0D9Uguh03SIVhx3sqzJGYk11pdnLg3s5OovS8DY2XRgKsa9hc1rRu0V0uLRMsiho5oDZwzPzZnUk+rlWHrFhwvghxSlSw6QB110JSQCEuPfdwQRuXILQ429GGZpbGdGuEqmpNXQbKVzcuQC6gKte1GsO8X4WuQtWZOlFu/Kty7lrXjW8Nwyh+WpIAFEtmMsgUDZlMLAMoezrFjjcMFJKVgZW1S5FBdgGLcwaHeOr66OC72F8E/5aR+lL/YN6xyJ8DKyy0JDslCRW9ABWFGTLKjpgpkzr/1U2/w7I8+mTK0Gnf9THoHTH1Zzf8AWT+ztEeeTlkMzNzPOlAQH0v943xdEvs5NoRXQvv8XLwxK1Esm9KvStqnU/UQxcxRBCQABbxY0SO+96cxY4XDpASDszmxcOSdQa+B5UjLPijbBj5y2OloBBGUF2c0C+THUAt47OzsRLIBILKq7NVjdSSam9RtyLrDYUsBuE36wYqKtK2BPiNYlXJJv4OCznM1auw8cvvRxOTZ6UYRj0BYaWE9axBYCoYHldNBaoodhE2LmHK7CpLWuTTk9DZmb+2JsnJnHgVMU5XtQfBO5iBclWjly4bmAE3bQA1s6bVgNPDCZasg63eOSafFXbY+7DpjMAQ9RQA1Y1AFLrprQf2iFJemWw0qBui7NbNV/Z5xydP9EiZOy/0wMgIupVEdpActpm5QHPKVkWJkSytMpQBEkidMpeYQRLluO0kjQAaQNgJJBVMNMxzPQUcKobs6SzbUOkcw8kiWhKvWLTJyj7Uwjc+AbuYhjZzQNBlDKtSnXe/W7WAG4ENaCKADKdebbqi39wNxYuNO0C8SVIrUkEuxNSkGpJ1YblveEEmVWzM1LFnSRQOpzprs4iFKSKlha7VCSxbNpXZtwk1gs3jFUMLdVKbXLECoIKWZ9Ca12q+WHEhOaoobXoLaVDKIYCz0uiIZU3rljyuHeqDYF9Nz/kLNlqBN/doDqxRfKQadrj3gKOyHESZdHOmjjdnBfYJL8gX9oORLOWr3YMk1IIG3vjTcasAQsdUB6kCpbUbkUsDfm/txyVKdmD6WBuwZwHHWDW1ZvZIBwSswYCtMu242NCGpoQz+24y6hiX6rNcGmU7ivVoTQJuySolM0qIAIAOtwxq7K2IJd9SXNzZYHhxmqZG7EkFgS4UCC1QasCDXQnqNJswnk4lfg+FrnLCZaalvWskB6qahYkhmqFEBwRG/wXDJeFw5TLSKOSdVKa6jcuWHYAIN4Rw9MmWyanUm5LXP8fCHY9BOVIuo7WZgPmT3RrFUcU5citl4UplpSaqVpsVMNa735xBxo5VhPshi4AKqOXD+PjvFzh8IoKK1PmPqp91Nq7qN/JMAY2VmUtRoACkdpOVx2V8R2RVkUPleqOwXvCjqAwDWaOxIyh6YkZZz29Mn9jxgZyyS5GpDVvpVX0Goje9MlMmZ+ujf3DtGMThyo5U3JL0Y7k0fma/ExtjeiWO4NgDNmAs4Cj2GjsTokAhzzSBeLSdwwpT+UnMEk2oqrlWUbVNDB+Dw/o2QHZmWq5GareNe+LjCYQlqN82qw7ftCmlLsqM3F6MlKRnDpIIepAtYVsQQAm43hkxJatRV61bUBwz0Sgc0CNljeDyldYgpWKZ0ULaA0ZQrQEHlFRiODYhISQJcwFyWJlzKAkECqSrvAjllh/tOuPqnVSKJMujHmCN7OzHUEIDCgVyhGU5s9HJs7kvWlDUdgmbRZLwykk55M1OX+3MAG95JVQDNX+5zWkCKloZlTJaGFcygD25VAEimn9w9otPCS8GnvRfkhlgMtc1QEpP9RZpyI5k27CfegKXNOKmZ1Apw6ASEakalQb1lGjVo8LHyTMWgJSfQoqkG61EsFkUpmL1/uMH4OQyOqAcxc3sCQgUY1USq4JO7MZp+UFp9MgMssSaKLlWhsp3atqVNrjWOpuAD7QcAm7qAJy1etOs+xNoImSyfgA1RqBanY3/jVxHBL6w5nkQxUHpRN+4m7GKRp4BFzKUpQ7apFgAR6yRy3ANYS3qCaudGsQoG72e9WsSKROvDE0AqzVJdwghjl17sw1cVh0uQ9go0PqhLMpNOVwwqQTZodDU6KtAeYokuKsHJHruXIYeBA7DEipBKlGgDqf1nLMT4GujNVqKiwXJQk/mLAcv1lgO6WNDV3u4fcGLDhXB1zWUlCynq1AIBIBDpKmFiLW2aDjbJ99JX5AcNh2oHAcipPJYvavZU6EgkpPDjMLJS5IszqY7U0NKhq6B0RqsD0VUC8xYHqhkkkuP7izCpo3wpGlweBRLISgMAOsbk6ByamLUDmn6hvozXDeiBoZxu5KQbOxIdy3WrQ63cPFxg8EhDIQlkigA2i2xU3KOZgXDooSe6LRzyk32SoQ7Dz2w9Irm0FBD5aaPrDVvYfxAI4hNSTFVj0ZsqBTMpzvlHP69vOLU1oLC/OAZietQOTroBsPN4AAS2ltI7HZgqe0woAM105P5c79ZP7DuRAnR/AjJmNSQlZs4sRbe9totOk2H9IpSd8Qh+YEskgc2Bhsg5RsSpyP8AKoHcI0T0JhMvD51UZthZwdTuBTxiylyWt2B9efdA+ElsCxq1/r9YOmBgwplAHeaV7Pm5hNiSIJqMxSka1P8AiN+ZcnvgpMoO7WHnzzjklLFR2DJ89vyh2ajaH5eWhDGIkv31V2aD5U7Yh4lw5M3qkAimlXJp4AnwgyWurNfy38QTJGrXJP0gsDLr4WM0xTAZlMgNZMsejSRT3lLPa0Qzei4qJa8or1VJC0B6lgWIck2LdhjRzZbzG0SEjwcn4mH5KNWpc+fPPeBsadGTPRuadZR1chb1ufWOjB+VXtCR0SnqcqVJYHQzK6Ur1S1O5gwjWSkuaXJiyEsABPjEcUaLLP8AkxY6IrHrLlB2oJRVSpCTmUxOrMwuz1iwl9EZVPSqmTVAN1lsHN6JYWjR5XVyEKWXJOgoIZLnJ9srsLwWRJAEqTLQbBkgH5QcmWAQkWFfPfDpIurz3R1J13PyrDJOt1uyveY7IFzuY4kUJ3hAsjsEIAWfMzHKN2H3ggioSIHwCXJURUfWDEJuYAHPEMwk0FPnEikx1KWgAgmSiaaa8/4iNh7MSLUT2fOOFMAFRO9ZXafnHI7O9Y9p+ccgACx6XXN/UD9mUQAovMHmr0EWWMQfSzQ7OsHtGVvnEKJJckt4i30OkUmJhmFDqG4/045aDn2QXLTWnMuPAfD4V1gOQWJJawAHw8K+D6mCkzk1rAwOpDgDv28No7Mbxv55wjORuIiVNB18+SfCEATJYj4fWDJaNuUV0ickG8Fyscga/CBjGIR11q3/AJ+/mxTeR58+IiKXiUsXId/o23n4Q9OKRqYADMJK12gmApWPlget8IeOIy29b4GEBMssO2pjq6JgRWOlk+t84ceIy3HWp2GACebRLCOGjDZPn6wPM4ggkdanZ55Qw45Dk5rkaaQAGEMOwfGG4o9Q90QTuIoYsa0iPE41BAAL/wCoACsClpb7uYJsIClcQlgAZrDb+I6eIy/e+BgAMTES1P2D5wPM4iiwV8IaMfLGvwgAJI18iB1qzUDjnv8AUCGHGSz6yu5i0cXjEGgPwgAr5vrHtMKJDh1FyEliS1IUAF3NwqFeskHtEM/AS/cT4QoUAC/AS/cT4QvwEv3E+EKFAAvwEv3E+EL8BL9xPhChQAL8BL9xPhC/AS/cT4QoUAC/AS/cT4QvwEv3E+EKFAAvwEv3E+EL8BL9xPhChQAL8BL9xPhC/AS/cT4QoUAC/AS/cT4QvwEv3E+EKFAAvwEv3E+EL8BL9xPhChQAL8BL9xPhC/AS/cT4QoUAC/AS/cT4QvwEv3E+EKFAAvwEv3E+EdRhEAuEJB7I7CgAnhQoUAH/2Q=="/>
          <p:cNvSpPr>
            <a:spLocks noChangeAspect="1" noChangeArrowheads="1"/>
          </p:cNvSpPr>
          <p:nvPr/>
        </p:nvSpPr>
        <p:spPr bwMode="auto">
          <a:xfrm>
            <a:off x="155575" y="-1790700"/>
            <a:ext cx="2819400" cy="3743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data:image/jpeg;base64,/9j/4AAQSkZJRgABAQAAAQABAAD/2wCEAAkGBxQTEhUTEhQWFhUXFxgaGBgYGRgZGxwYFxwdGBgfFx4YICggGBwlHxsXIjEhJSorLi4uFyAzODMtNygtLisBCgoKDg0OGhAQGywkHyQsLCwsLCwsLCwvLCwsLCwsLCwsLCwsLCwsLCwsLCwsLCwsLCwsLCwsLCwsLCwsLCwsLP/AABEIAQ8AugMBIgACEQEDEQH/xAAcAAABBQEBAQAAAAAAAAAAAAAEAgMFBgcAAQj/xABQEAABAgQEAgYGBQYLBgcBAAABAhEAAyExBBJBUWFxBQYiMoGRE6GxwdHwFDNCUuEjQ1Nic5IHJDRjcoKTo7LT8RUWorPD0kRkdIO0wvLi/8QAGQEAAwEBAQAAAAAAAAAAAAAAAAIDAQQF/8QAJREAAgIDAQABBAIDAAAAAAAAAAECEQMhMRJBBBMyYSJRcYHh/9oADAMBAAIRAxEAPwDYMbi8jUS2VSiVKKQAkpGiS/e9UAnp0by/3pn+VHvWQsgn9QjzmShFb66dZ52HxPo0TcqcoJSwJL3Ys484aMXJ0jG6LF/t9Ltml+cz/LhP+8KN5fnN/wAuM/V10xTOMQfBCVVoT9nT2G8er65YugGIILay0VtWoHG3nG/bZno0JXWCX95NtprPzEu0I/3hTuitvrvH81FDPXDFZXGIUTtkQ7bns7voIQeuGLIBE9ddpaG0uwLfPieGHov46wp3R/ff5Ud/vCndPlO/yooS+tmLZ/TL27iLvV2Hw1pC8L1pxZWCZkxSSlQAICAFJdQJKQ9WKda5bMXSf8FbNTsvf+8Cd0f3v+XHDrAjUo4fXf5cUyT09MmkCXi5kpbtlWQUvzuHYtQgseLeDrHi5ZCJkyZnFwUgnU6d4MLinFoSGRSZr0XQdPp3l+c33yoUOnk7y6frTB/04o8zrXigmk5b7+jTctumt4ZPXPFBz6fWjplj3P7Iv9ti+jQB06jVUr99f+XCZvWGUPzkq+q1D/6RRT11xYDmaH2yo9fZ+EIH8IGKDArQVGjZUh9XvTS/lCuNK2HovJ6yy9JmHs5ecocvzeseJ6zytZuG/tz/AJcUfCfwi4pSM5yF1UGQgZavUncDzj2f/CLi2dKZZ4Mfi20ZFelaByovaesck/nsN/bj3ohK+s8gU9PhH44lI/8ArGdr/hNxjF0ShsSlXqrX8Y8H8JGLZz6Ll6Mknl2q3FhDfbYekaMjrLILNOwxJ2xCD5UrcQ4esEr78o8p8r3qEZvL/hExbVEkv/NK9yvOkPp68TyHUjDlzT8irR/1ntw0MHhh6RoI6wytVS/7aR/3w7/tlGgflMke+ZGcHrrMYH0WFrZ5R5nUezbeFHrcSHVhsGpVS3o663cvtGeGb6RpMnpIK+wpnAJzSlMVFg+RZNzB0V0yEInfk0IRml4YkIASPr+F7xYoU0h+sSuw3AeubJHvjO/4R1Pi10tkD0+7T5eND6xDsprqin/vyfnxjMv4Sz/HJtrJsWsNdOPlFMXRZ8K4J+pVS3hQ14vzsIdRNKqDMphmAFT2XdgKln/WZ9KmI8HR3POh8fVfwj1XaSynbRiHzcDfUaxWSETJBM5OU1L0djZvFxUmjatSruIWCLuRoFtRizMbdrYbuaRA9JqxKgAVJVVnyoJoHYqZ6Dnu8MyJ+IluM8wmlFjOnyWCjzbSOX77WpKn/n/g6RcxIo5B4jNZwnXT1O9oddTJKO8CCKuOyXAPlb1RCYHHOACEE2KiC9WYEMSmjEgeRjuluk/RhKQlKiQWUzgZaKSHJOY1oW0e8a8kJo2MXYdipoQpKwewoPlfjUFqOk0cbJOlZpHSiJxEqd3FBOVQDFBUHzIJ7uhLlmalC1LwWOeUUlRK0qK0k6hQGYijJoPNSmsIX0NPJVlJr2hcfVrAy11Oc2JaqeMcLTi3Q7TTCulukjJWZExJdH2hQK+6oXGUhjqai8ByOscsAApVqKEE15hhU6euDOueGSRLI7akJMpThnZT9liKAFRDOaHQmKqZOajudgLnwpUgedI6oZnRWOBSjZZ8J0vKmkISsgmwUG0dyRQak2AEIxElMxeZjk0fY2etyA5NbbNEDgMGUKzGjpKUh/vuk1t3CTppFllzEhAKwaqJvdR7JSauQUpT+8eMLmnKVIjKKi6HcXlHo8rAehAPMzJiqeB9cCFRYMTWnj4t74d6U6YQMSuTUMmUlNAAwloVQ0Y14AmzxyJJyuQa+V2OvINWojrx6iiUunhCVJNRqGq/HxtWogedhyK+JqH8RrzYwQiWpRCUJJKiKNclhYmz/Ig0BIE1GdClS0oUWDpcqykP9pgaqZtH1hnNJ0YkRkvu2PgoB7bn3eMFZmS3bHiOOm3hqa6QzikJZ0hNycuUi5FTUbXbS8eKVT7D1o7PW5GmgtvWsbZtBOIW6W7X/DQ0BZgNOEKWtketinnto+rQzNoAMtNgoeFC1eLeMOTVEMAFjxfyHLh4xgGs4NeYyFanDYQ/3qT74s8VbokUw2/0TC6fziOFItMQZQhOsx7Kf6UoeeIkCMx/hB/lk98r5g1NMqTU+u48Y07rMkFKHLflsL68VIp42jMf4QcQBj5iSo5ixAYWbLQu55Cz1vFcX5Cz4VJCcwU7Al8pIN76W/GxjyQoB2Azc6tsd+XDwhyQTurMxo3A14cKiPcKqp7QBYiralneg5e/WshESWDOVJJAZRoRdwxS1NGB19Yjly1BPgxoangGfWwBFXDMAOw0ylFEhnLAMQz/ADuKtCcVNmNkRmK1lg3Gh405Fn0aOfNjjNbHj0RJkpWnMhSEjULUlDEa5ZhcG/ExGdM9GTUgqynKySD3klnssUVehFt7mDp3QqJdZ01Ip3Usomx0oAeBIzBxtEZh6FQluyg4JZLgEjtMd/D1COKvOkzojBXpnnR08Fn72azsp7Gwetqa/wDELjJZplLkWehawJctQUuLDQAxKIw8lSQAFFR2UhCAdO0qpBYjuau9QY5WDmEt6TLsFTEqIq5PcBDFxuDXiWT+TpklJfyTA048rQULCipIq4eoYAmujkcjcNAaUFPZdizsW4eylyO6bGDcQmSGzzZi2H2CBSpUAky24d8CoakchctJLGZ6MXUZdWNe1kIUBQgHY+EBmKcIqhnEHsy3ByklKg/ZcVZyWfKU3ANDe8S07H5lSkPlSmTJWtaR9pMpGZSRqaMA1yYawSZc1JAyLDWTVnowSaityAaqdtYYVLyoCElJSUmozDtdqjuQWGUhP2idYen0hOKlLXCv9LzjMmzJhoSp2Jdtk8WAA4tyiT6t9MsfQzC4+xU3GhP2nctyZrQP05Kup3DnUNVUzhfwehtSPegZbBc1synyoJZk6rmKzFqJ1sMxNwGtCVInkj8F/wARiRJQqTLJK1MFLAzEqqFpBbu6bKCCYjsPJUiUVMfyqySWF0OAkcHUTs7WYQNgUA9pUxLDgXbVgRZrliSxADkvK41WYAAkpS+VmTdqtpZheiRaExxbnbJNgzFgGPJqeAoTrva8NYtGUOCAHculq73FPl6x70ljEykArUpiCQHqa6Wc835wjCY1UxAWXAL0YEApJFCGe2tb1jqoWzya1GyN5a1LUb4m8KWm1A+wLPo+leLeMe4twaEDiU+vT32FYbmEPcamtHanBx+FdwDYuiEsjDaH6Lhg39dDxZYrPRf1WG/9Phv+ZLizRBlCE6yWR+2wn/y5MZF/CNIE3GYgMSpKyx0DAXvSl9G5g651gS5SG/O4T1YlB90ZH1wOXH4js3mq1/13Om8Ww/kJPhTZQWktmVmADAlWYaFmPgGuC+0LxM1eqlkhz3jo5NyNn8Du0WGTLQRlMtyd7sPMjzj2dgkjvSl5C7Fy25rb1+yMyQ/thGRW5HSKwoUKjmAADlRLhklu0rZqvzvaMNOXJl9tIE5ZCSAyiBs1q7C+X7oJhHRmHlEqmS5YHo00JLh1BTipoMoW72vqIGxOPQD6RKs66hKsqsqSaOB+cO1ADl8DyzbryisU3waxaMuZc4hRqRLzFiWpmNzxOwNgA4eAlsFTV1JoaBwdgLZdtKEbxL9A9CKxMxRU7JVVaqk/0c3NiCCBtFg6c6rgtKw0slSKKmqJzVTRIUvSoLClABakW0kdMUsa5bKjgUTcQskUSO9MKQTUhPZu6lGgAcklhUkwP03hFqJS60ywwylKs6wCSpS8o8crMHTQF41roTqoiTLlpoSly9e8aONzevGgDxNJwEtCSEpBv4/NIRTa2Ct/kYR0ZhpQlmYsH0SSQBYKUw4gqUQbA6B2TUMYvp9SVDKEgDuhklnL6JHDT3xaek+pmMxE9a5klMtLkISJiClIKs1GYuVVJybR5guofoyDNS51ykEHgO0KW4sdbRX1HrJfyK2md6YZlJHZbtN2nJp2hV9SAwtD8zFzEu/5Srkk/lKsOysUUdGUGo1YK6ekKlKCRLSmXRsqsxerklkl2IDMwfhSFVMKiS2bnXzyto9BptVmSvaGdVvo7j1iYgkEKc97KAxJUQFAd1VWGndaogPo/E5JYQuiVOo0ckP2WfR0qLUcgXyiJGbg1pQha1ZVkOB3guWr74AbKoaHd2H2gschDBUsEy6pLu6HJIBN27TZgBsa0h4v4EkrHuiukyqckKCQlQZnItV1E3qkUs5FKRL43pKmSWE2qsFw4LMLO2pJIFOLVKQ7uKdoHtZtGawq252prBaZ4KbEJpV6qLGii/ZJdX7x0JEdMNR0Qkti1hUxZDfaqftEXA9dQzaHLFwweEUiWgdtwHU2pNTc78S28R3QPRzBK1IBtkFQza1behNamgekzMl17p3cEuw1LeuphxTsQh2bM9xp63A43POAVze0CVDmQGprRg1TV+Dwep3FFjlXXxPB3OjEQxiUkLBzKd9nrx//AFpfSMA1PolX5LCavh8PXlNlcOMWyKj0R9XgmP8A4aT4tOkfH1xboi+lERHTKXUn9rhf+cT7oyXrrhc2OnuK+kOujBt+Gm16xrnS3eT+0w3/ADFRlfW+S+NnlgRnVQ2NgdRxs3Mw+J0xZcIeRLNFIQVLozEMBWpJoBx4OIR0tKmqSVzZxAI3DHepNaPoNeMGmYokIJOX7oOUeIQ2Z9XHnEF1hxWV0ICUmwagALO+wqkeJLRLJCbdy0Ca4iInYxCTkQSo1JJdkqYVrc2r7bRxWWBqC4Sz1zNlDUu4Px3Y6GwBmKArWpfRIuVbWbx2rB8lPalEmipqDUb6b7D5ELPSSR2/TLU3+jUuq6JeHlJSpSQQA5NKtpFilYxC6oWlbbEHzaKPMw4UWbMdmBNLEmwFdYh+kMEpBC5S1CYGqFuNKEpJDUs7cLRyeWx9GsCdt8eb8YV6Rw8Vzq50kqYgZwyrKHH5BgXrn0oqVLZB7Rdq+x+WlvGFjd0K+WWbHY+TKSVTZiEcyBu+vPzivY3pnDTO5PlnkpL15nV/msUboro/06yVhU5VyolgNXOx53aD8VhpMskEIDnK4yltat3S++gEPOD4bBLrBeuHZTQODZgW1oeHrLk3EV/o7AZwV1cvQ3tUnzv8YP6XwqUJAQSxcsVWFDR7As7XtWkd0bK/JKIJ7wA4Ol3e3ybWFFaiQnVlgm4f02HnJALpBmJALUTQpTuQlJSGdqeOeYmd2i1lfrZgR3qvQjtO7Vd940GdhjKwk6ZnKVJwqzTVa5akmuhdQ/dfaM6wOH9KtibVLgbVrqae2jxSNUxbOwWHBUkAslW9SCC7E2NqWcGLYiTh8NKC1ZRW/eUVF6Jd7+HKIaf0aUiXMA/JrLdgVBPcVW70uz5YlJHR6MRKBWoKJsapIAKgGAfLoW3JvHRilaJTBsT1lzkejQhLNVbvvYGmmvk0ef7dWT3UUegJDsPvEmo4vc+Pk3q+tIyhSVp51D3BBtXNs7ndoET0ZOcBKEgh2KlA7n7D1qA3CKiE7K6fkllLzJrupVrsQ5eu+ukGInomgKQVKG4LkEXB1B5nyEBYLoJIUDNSFsWAASEgi7JGZ7C5NjTaWEsBgAocARtwevDbZoxgaP0VUYF9cKD5TsKeO+5i3xVuixTBX/k2t6TcNe9fOLTEX0oQ/Sv1if6eG/xzD7ozbrgQnFz7d5RuNanbgOG8aV0p9agfzmH9Sph90Zd18V/HZ1E31e7NVvnlFMStiz4RoA/UHB/gB7POKr0qc01SbAUVlBpV/KiRYUflFkSaAgI13rvqzefOGUYABXpVAObJegGhJo+jNSgqTDZI3X6FiD4DDeilqKkjMQqijVKakJ1rqRvyBiPky80zDoBvNRZRPJjrR/JjURNY1XYNEWNidjYU9leMR3RoPpMMCfzr1Ghd+DEi244NHNmO/wCm/CX+jSMJ0Ql5mcJWCCEAilQzqBoqrsX18TVsF1KMuauZMISFBRCUKB7ZFAyQwQCSS5+ykRoGEIWkeDe2nzpBYkJu0calIaUEmRXQ3RRlFOcgrIGbK7OLM9r+yK11/kFU1CE3+J040MX3DoGZ+EVjp6uL3YJceL1PkYF+VmPaC+gMCiSlCQPySQcyVg5lLLVWdeUUXrR1YH0pU0GUhCqfkyEpu7hCe1mILEMxJZ7RqshYUmora/sPyYDxeDQaqG5vW3rvvD+66Z5vhlEnq5MVI9IFPLJZKSKsDuS3KGuiUlK1S8pV2SRoewHYglrkfJjRelwnJ3QGDDhUEgBrOE6V40BzfG4oysQlTksa1dx3VC9XTpW78yEnOxZ4/IV/CHjlIkokJIBmELmACrAMkF7BTAt/N1vFd6vnKiaR2Sxq4Hca373q4GDet81EybNWmqWSAbgJyJCQHt2QHtfSoiP6vYpTrQNQDdm+9arVdm0EViqgRa0WXptLYEkFlS1jLRqpWkjZ7N5cxUpjCaqYkdhXbYFikFlU1YEnSwNdYsXWnEAYaXKAOaaQpmshAzDmXYeHKGZ3RqV4eVNSp1JQAoD7QA7TFqkdp7ngCwjowcJMfwHSnpUplqKcwNFZWChzs9/xiT9CnMlJCHADvVqWYi/h4RRJOIYgDQukhtK3ckh9HNzepF1lY1JSlScuVQcAjKWI1dg/zWKmBr9rui7d7/Wny0eeldTZTf7xLlvH2eURuInkHup4Bz4XZ/LwMNKJUoMkmwYmjsDY/wDbsWgYG1dEqdGCNf5Mb/tMNeLRFU6B+pwP/pvZMw8WyIvo5E9IfWo/pyfbNPzzjIevy/47N7tVEV4Gjvy/CNg6RH5SX+0leoTYx3r4Xx01iGC1Bmc3J9r7RTD0SfCPSoskum+2odgdS3PyhzETAwIy+x/xpx5wMtZCalJ8LWpw8W5Q4qa6cxUg2FtavXy18NnYIRjpoUimVqsRrWuz1prXWIiXNyrlnRCk0c3rWtvteuJTGLIAco9zjjrzc+ERKqAgaA+JDOQNtuEQzLR1/TP8l+jX+jsWCE103+fnyB83FhwHuwvvb54eVM6CxWaWkh35m3z7ODCQyLmzUpCihIqSGcnkXHm+mlI4Pk6JLVlxwyCFE+Hv98UvpdKvpkw/dI40IGnnFjxOJVhpalqCpqQHcBObxAbzAjIunulcWvEqWlCkOXyqAc8eAjUnJkm0jVcBjAoOkhgasXY0cUvUH30Bj3FY5gzt5bD1DceAJijdU5s+XnM4UWXJuAePBmGuukWHFznsz7+LCo1pfwG8ZPToeG1YF0l0gQ/B+FaAcvdXZUZ/0tMzLJ5ke0ctTz5vFj6emE9mvDy3bbyGv2orOKL2HEVrxsXbXzd7xXEq2TybBsU+TV32OxrV7cK8awD0ek+mSlwnOMj1+1QO1WcJ8vEyGLSGQN3Z7sP6oe53vEROo5TcM52OhFKaNZ9KXuiXwTnWWdmntlIKUISNTUBR1vmKrb+Ed0fj1IIyGpIzpqQzsVVseNq10aNnYv05RnNSEoJpXKnKCeJOanPekj0r0ZlOZD3exoQa5hWhdx40Gt8SpEZBvTfRkqYy5aiH7WySohrWFBUgnjAPRGKWCqSopGWoNDQ6guHGrvrU6QX0XMBRlKu0CWDP2XoxZz5vSgEPzFusKSQVAEO3wfXi9b6Q4o6lA7ysrHQ0ccbCrD4mOmXsljQDNlDGrPTm1r0MNoxD1CksHq3rpw/W1vCE10QBu9b7hhWzv4xgG29XktIwIACWwvdGjTMPQUFByEW2Kf1fQPo+BozYUhht6TD28ot8RfRyP6SHblftUeyZGPdbVvi51TSbMo1Xzq9Xh47bH0h35X7RP+GZGMdY8SfpWIqo/l5ulKKUKbmmgN4fH0WRFz5gysVeDV8vPQDnDa5tGf8A4XZ+VrcOULVOdLZlXpTl3XvzA0vDUwkhnVelK029dWF7nWhh5PmvXM51LWF66jk+tojZqGNw6g4LEMQQ7AX3Jqa+UiuaWZ1MzMRYU4OPFtKG0D4l1MRUhmrzFTXfy0jJx9Rophn4mmS/VTFMgoNxQjYUvTTlp4Ra8IJqiEycgVR1Lcgc2qXptd7VObYOcETEkWLA0N7WOtT4jjGk9DYhwC4INeHFvP2nn5uRU7O79HuL6WxuXsyZJCSykZ1FyDVlMG3FIiulUY2a00y5IS3cCqgXqSNfKJpHR0xbiWrKd9PMcvVAWP6JxcvvTPSCpZNCAzXudPxtGRaaMdIiurnSk4rEqbIKZawQC4ob9rnZ7xJrdLpPdDta1RrwLVbwckIwktqvV/F/ifdDXSE9jm/VFdHcbc6HTgXeE36ejY6RA9KLJVlpUbM+196lzQ8TeKnqB5WdzX3q7urX0pBnSWKzLIFTY/ZD103o/iYjBiEpzLJBbjueB3f5NOrGnRCXSN6UnPMCRRgdQK3ILF6DffSAJpAbiS+p/wBW23aHcxUpz3iz/D52hKu0X0sOQ4O4i/BEmyR6AkFSxmcBIcCwchtfE+GkWqcugBJbk3t+AiD6CUAhVXKiCz6UrepLH1Wg+aokWVw0HOtHtYeNY6IcIzVMFx8lJVmHZU7hruGAJGtNKbR7NxLmpJ4N6qgn2chonEr56X9z6eDc4EmzDurS405fhDtCjomOs1vwr431ax8oVKR2woKS29WB5gkUrrwcWhv0rEAk6GxJ+8A1ToWLcgI5a3VcPShFXpfvHlbw0UDdurw/i+BND/FTUVFZmHsdjzi3xUurj/RsC9/otWt38Pap98W6Iscj+kfrJP7VP+CbGCdY1lOLxSXU/wBJn8m9Kve4bnyjfOkPrJP7RP8AgmxgnXSWRjcUpvz02xe61HT2Hyh8XRZAsiayftVNBYA04Bz5w8VHdVanXewt5A61iOkPlsWfeml/xPhBbEJqF6VBoL97QnxJ4CsVZgtfdq/B2vTcUHEDxhqtnPj4itOeghwqcVzNzo/sfz5x6pHZ+1vw+eXnABG4uQz0o3JvukctX2eJboXppSUsXOV3S47wsa1ZiddKvSB5ySoXVwfn5sa6CAVoUhRUBUUbnQ8jQ8L2jmyRp74duOskaX5GiYPrIkAsRZwHZgPvbWjxPWdBCiVPuLWejXH4xQMPiJa6F0qB4gub38uHjHqsKGosWoMrX4g/L1jnliT4Z6kifxnWQZ1HNQ3N6j3Mzht96Q+O6ZKidbHtOTW9RTxs3qERghdSg/BgaVTrYUpwZxSOVOQNaM1fJyacaNGLFFGOTYopd6ktvQXpbnb2xH4/FBZCE2erF96XI28hvDmKxildlAYE3I3uAPLhaAJk0JDJGxrppXi8Vv8AoxR/sTM2DBySo7A0SPb5wnE0Abwtbe/uFo8KQK1GwrX8LecNqU5NHJPt9kMbvoT0ZMIWGDvRufsixzFsHI8t+JsfMxC9CykuVPUUaxD/AD7bxJzrHY8dvnfwrHRi4c+WrGcUovqATow9jD284ZmED73Oje5/m8KmNoPEF/Mj46wOsHiaWc6cvDXxihMXLWUqFVAlg44VsWpwZqQ76diQVEAD7Qem2U/Dw1gaYC7docjo3gPWfGFMS2V+buljtYGg2IpYwpp9A9XT/FsCHP8AJOI+3h70DeqLfFR6tVw3R+/0RN79/D3oPYIt0c7HI/pA/lJP7RP+CbGBdbSfpuKdI+vnajWYpjcs4baN86QH5SVwmI/wzRGB9cpY+m4i38onc39Ir47eMVxdFkRwQCKeNa+2nqh0rozEb1ve9fU/hACVEWAo2tvDS3DnDqqh/fzpqR6hDsxBGan4+/8AEwRLJGhbnABTSg+fn/SHQumvMH59sb00MmsLO2nP1D5qYbxqHl56DLQ0AJdg3ChJ048eTMZnBbn7/wAdIRiEkkgWKaBh8k2NNN4TI6iy2CN5Eroh5gBDKFfI0e/xG4h30CU0zLGt+LVGhprw0Lw9iZaSOA1rT4W9cL+huKTLm1DXyreOJOkenkgpPWwdUpFBnV487sz7/LOPNWlJOWmmYkE++tvk0fmSDlYKQSNknlceHlA8yUQfrA42te7uafOkNSOVxriB1qJapbYPY1qTzhkKJszP4fi7QctCNVFfFzammnL1QMZW9B87fPlBoFF/IhZq4Pifd7tmMMkgePKFu9E2/wBLfhwhgnQeOrDi1PVDok3sfwmLKCQKvzfw2uYkpWMCxUDxPxdvU8RiMOW4MS1wAL+zSPJssiz/ADsdeUNGbRkoXsmVIFC3kX5bn2coZUoFjl9b/EwBh57UsBYC1eB9kFzagKcMX+0LPTehLebNF4zTOeUGjlEPr5mugqDy1haQCQQ+xY5b8QRv97xhCJRejFm1f4/O0eyEGrCmldvG/jDMU+hurSWw3R4/8okf8eGi3xUOr4aR0cn/AMoniO/hdfHesW6Od9HI/H/WI/py/wDqRgnXemNxRZP18zxZZFmY86xvPSJ/KS/2kr/qRgvXGmLxL0fEz6/+6uj6mx15RTF0WXCAmJpQBtn5eD+BteHZZ0IHLa9tvLxhOQFNxW9KF25cN9I9TQab+3z9cPIEErQwt6/n3Rx5ev5+dIZOJ0YfLfNo5U0EUYnUbaVez+HjBdG9CCosGH+vy8eY/EJyZSGJ0oakatA6wSKlvAi4sSfwf2uol5Eu3aVbRn242+WJlPKi2PBJ7BpWIURUBWjEbX5nibQoIQS5cPsDZ2+FA8PTcID3GSod6nZNNdXvZzXh2WpUxlZFBnIoddBaiixodrcOd0+HSva1IYxE6VUBRJs1fLbxbSGgzgELNGFGD0Gv4X5Q3h5hRLmBN/SE0rQe2w4cCWgX0pJo7il/k6APwB3zakTlKw70mUDKAza8QTpagNOBEBzF1c8W1HhuPI23haZa5h7I5vxanmQT4HjDyMHU5mYcdRpetiL8NQ7JUZuQLMluQABVmFNaB30etasRXWH8Pg2WALuS4cgtZq0Ie3ECkSKZASaFNA5bSjuOPeItVrGygkdohn1y0rpTk9htd2UNjwx72NeipRqVdylTDO9/GvAvcQyrBvahq4YXFDTQ0NtucHyQwD0AdrHexS4sOPdFwSA5PBZgBS1Q2jBJewcNt2bpJhLKuBA/RwADdyz/ADcV+aP76MpvVgDfl5jjxDxIrQ5Yh96VpQvsQPtC/nCF4cq1ffjVgebuCrm4u+qRHJBIawksLDjQ0RpRiW+7QuzNs4DB+ZJJU2VOxPINQGzUow0oIsfVPosAZlJKpjMxdkM5ZaQcwNiQQbKg7rF1dSoqXKASX7UupFGeihlvvR2OrR1K104W02af0KCJOABH/hU70/KYX4xaoqfRoAl4BmAGGlhg7Vm4W3CkWyJPo6I/G/WI/pSm/vIw3riofSsRU0nztHA/KKdz7ieQjbuk1NMl/tJPrMyMQ64ucTiBX+UTrV/OL5tQ/q21h8fTHwrgmULHnS2jH8SeUJ9PQGnj4/NzHenYUe2z+va9yOVY8kIzKL0AZtQ73LOWHt5Q85UrNhFydDkqWF37I5besDixaFpw4Sl8oykmgLMbOkk1Bux9d4dTKUCNszA8BUgEUb2XtD6gotcDMSTa1Cey4vS1zsY45ZXI9LHgjHoLhQSSVWSGN3fSmnsNLUMLxJHZrsTa16Pe5+94B8q0yg3DvENbYUoCbabbQlWbMHu5cbqNQHszMXJO+7p8l+RCJcsfad6KVqa90ULuSwYkewnlYUqWxIayi/ByzUAAqTuN3EdQ1NWcgtR2qWJyhKbAWeliDDOIUCESagTElUw3IkglgNXWRU8YKIzlZHYrDOMz/WqUsUZkV9GVDcuTazXeC8VJCQAkNWj0NM2mjdnlxBgrCjMc5oonsgMSA4AyBuz3WBNrEMY9RLev9HuvQdgAEm1/A3hrCONMYQgCgcAGmYhI1FtGdPK1UmiEyAQNSsvRPEE3tRYpRrWYw8mlrpD0FXASbm1iOD1pCX7RDFhQuQNwKHgocK3ymmKRR464eqSQFE5h/VFgGNzXuEF9z+s4+Vr67jzrdhx0UriFLTUk0NX7w71COIbIR6rgO/Nl2Sl7szpUNhQaUR5j9SNszyMIlcGoDQk2rUE6MCXaqDZiUOolkqIFW0TqxZiObilQ4saF1AS7lL8CG2I7tqFgA1Qm3ZYpMrOGsLAkguAwcHShSpreYTMwWUqQAMOCHd3YJIIsTmpYCxOQ/aSWYuIt/Urqr6T+MzO4Kykkd5Qp6QvUaANcZVaOTuq/Vb0iguckZGICSKqq5zVqHAIGurgNF1xxyS1EU0HuNdAHU3wMWhGtnDlyetIq8vAJOeezVUEkAgqCXFR9oPSv3i1496USELEuoLB+0wYDd9qGhLRN4TCqOUFOSXLZk/eW+Yhhok+JINbxHdMSM8yYugCQlIUa9rMnQMCwC6cBo5FvVs5qLImv0Z7+hlak/nZGpAJtcjyiwxDhDKl7CXKH96j4RMRIch+lfrEftJH+KbGL9c538axFFFp83WnfUCwPuAvcxtHSqfyiP2mH/wAcyMW61pbGYoEFvTzTf9c2BPHYmtxD4+mMrRS9AFZiRzc0A9m0WLCdAkIST3ygsC7kvdtABQG52Av70N0WrN6RWZkjsprUmgpQVfgGNbgxZcDhypypiqoUbjM4oHsA3qO0UlTMUnF2iookKBKGCVgWNw9Mwbv02BooWtHk2WQ7izBi1BYJLirOSefCNFxXRMtackxIU1QQ6Sk7hQ7SDUlwQwGsQkzq0sgKlTEkOwTMTXKKNnlswBDW/Dllg+YnbD6t1UipJTYk7lzVynU3oB7HjlSyHNaDcAualyTQm5IHZFftEROzugp6XCpJJSA+RQmC3ZorKaGgDWOsR2JwqUHLMTMBsEGWsE21KSku7Htah2ZhPxNfBVZ4S+QKZORKQFTA70loDgraop9mWPfs0DypClJ9JMquY5LUAQHygaB1AADUJ/WhJwi1LK1hipSUggvlGbIkDftPzKDEquUagACmUBnITRADPSm9ySL5XymuhFqT0BmhNRem1yLd6ZY3uzFiI8UtgndgQ7M7MKNTuEOb906QQZLuQ+pLMo1Crq1fhUgbgwmZLcUZzYAvUhQDnfc/aBcB4EWYMokhjawfsj7SQRcjStw7GhgVI/KGzBj2U6jKXrQetrG8SsvCG7UzPmuC6jYminCjvm5iPMNh0rokrmu1JbzTQFCn9GlTs4qaEULERqiLLKlVkfLkHNsHaieJRQXGg8hdok8NhMzOxdr0NfBj2q7dp6BSmn+hep8+ayikoC7FSstGAdhmP2WZQFuDi49D9T5aSDNWZl1NZLO4fU1rUtU0qYZY2yU/qUtIonQ/VybPUPRJpfMrtIFXubkHMCGJ7Vbqe4dHdS5cgIWvtKFh9kaAtvUjN+uTRy906PlAJoAAe6AAGSKC3n4wNPUVrYWFOPHXw8QdIrGNHHPK5DWGkgJp62tUnz+MFGSCQkig7RJ30Hr5Q5KlueA/0HzwHF/ZoNgKn5rGtk0ICcxc/PzfwiB6SlAlCLDMVq3yp35qL2vpeJ02Z6CqlGx35D3ecRi5YKi1iXUeADADbbzNyMwjQxa6o3yyPXOTE1EFOH5RP7PDf88fCJ2MAjOke+n+nI/xrjHutGDzdJzwQMvpFKUxLlJa9teyO81LWGv9LLZSf6eG9c0p98UHpToz+O4pRIDzAS2oAJSDS7qBpoPCGiYzyTLACRZwBTap8ALeUS2DwiQGsBU0cttxNHrtEd0eMyioiug9reJ9UTiCGqzKvsEC7kaUDkbgC5h2xRqaglJSLqLbgFVS51YbFr7wdLkpHJI9lP8AuHhCJCGU5ukEtq54WSwBpoOEKU7OzvU7ltHNHtT2QpoiTJdn0OY6uo24Up6obn4IKV6TLmyElL/qBg2lTlPhBMkm5Li78bPWm+8SGGGh+bqPvjboCny+gUAeiUMwQk5tQVMynGvaMwtxOwhE7qjK+yuYlhQBWcAGlAt9xa/ZNIsmAl5kkkGqi+hookne/iKHeHVy6jcl9NHGltTTc7xjY0W1wq6OoaZhA9PND1LJkbBzWVy5ukwdJ6iSkpJM2aoOQH9El9yoplgk2F9HMWzBS2SVaqtysPM1h5ctyB9kX+ePxhKQ33Jf2VzCdUsMgJKpXpFElQM0maXIYE+kJajk+MTKcMkMhAAFqACgv7Q3OCEdpRXoAw959keSSySvffbTwjRbPEI7VLAMOHlagEJUeyo3KqDlbyv50vHoLD+qVG2tvU8LKe6NiPO/ujTDsUvIinAD2ecD4Qdkq+9Qch8k8mhHSqqoSHc/gKnxbxfSDxLsNAIywPJYYNqb+PwHshuYc1Bb5+fwh9Y+fnwjmyh4U0Em4cUB7oq13MDK4Bhtv8IImBzXy2Hz80ozOUAPGnE8dtK8Y0DlfWj9nhv+aT7omYhPziN/R4b/ABrMTcAEN033kn9fC/8AyUD3+uKx1gSDPnVZjqKOw8zFo6wKYIP87hh54qSPfFd6WkPNnmrlZuBalifdXkI1GMAwcoIQTwq9D4/cS/iXibQKBIuzMKc2+6w8gdzEWZbZQ/2g+njw/pFzsDEnLSymv6uT62el61rDsUfTLoWsTxApRmubeuEYibpb5o70GpYP3TxglDtW9PnhyFT4wOUuTQX8tNLa0FS5qKwpovDKLkHcfi9+MSKe4on7qvX64AwqKi2p08fLy9kSMyW0tTXYeo8IGagSWGQONfE9r2/G4ILsmW5HgPD556R6ZNuDN4Nt4er9WC8PIZj81hWwCB8+wQifQHj7Bp5+2HePzT/WGplWHyw/GMNE1CG1PvhOIAYJ5D3ex/KHiK8oZX30+L8gP/6gsBBUCsjiB+7U+FT83cmK7SR+s/lT3/NoZwdcpOrq8/8A9R7PpMSdkqPz5xoDMztTkDQNpqAVD5+MSJo5gHAjMta9uyObB/YB5wafUIwDk7mGCoqL6aD3mFFRVaifbHpEADE1WiRmPq8T8IFmpZyrtHR9DbkP9YMUsC3ugeYh6n5+feY0DwfXgbS8Mf8Ainf9vqiZiDSv+Nt/NYby/jbeyJyACF6xIKsoSMyhkmBIKQVehnyZhAzkJdkm5A4wHiUCYvOcLigVXaZhAKBqj03AWixrlg3APMA+2EHCS/uI/dT8IAK6nCijYXFhrdvC+6bfjeHvo2v0fFWpXD05dukTf0SX+jR+6n4Rxwcv9Gj91PwjbAiUSv5jFf3NN2ZUcZY/QYkW0lU5Mqlokz0dJ/RS/wBxPwj0dHyf0Uv9xPwjAI6WkfocQLaS+I329XjBAnt+an/uo+MFfQZX6OXS3YT8IR6OTTsy2JYUTU7Dc0NIABFT/wCZxB/qoPv+fOFIx5/QYnxQn4wb9Dl/o0fup+EefQpf6NH7qfhAAFO6R09DieaZafeYaPSOvocX/ZJiT+hy/wBGj91Pwjw4OUKmXL/dT8IAI3/av8xi/wCyTDaukAfzGLsR9Ul2N/dEqnByiHEuWQbEJT6qQn0Eh2yyn2ZD+UZQACOkgCGkYugb6ofHhHqukQanD4r+zHxg9EuSaJEs8gk08IWiRLIcJQQdQEt6o0CPw+KCQyZGJqomqNT42h76a/5mf+4PjBYwqPuI/dHwjl4VBuhB5pB90AAKukDVsPiT/VljydY+TCPpiiw+jYmvCVTn24NPR0n9FL/cT8I7/Zsm/opf7ifhABGHEKLn6NiwzUaRXk6/bC/TqBI+jYq22Hry7d+dIkP9mya/kZdb9hNedIV9AlV/JS637CfhABB4UTFYv0qpMyUgpkS0iYZZJMtOLUpvRrUw/KIuYskMowksEEIQCLEJAO12h6ADo6OjoAOjo6OgA6Ojo6AAXGnuitXPdUoU0OXm9aUgaashaMwWahwB2QLhylJcjK7AirC1pOOgAjxjyWV6JdnchiMxAAZnfgPunTKVenHKf6tTORYuALk+wJDnWmh8dAAFh8SZh7qkhJq7h6AgvreweurMSL0lOUSpwfRy2JAJDlgQSpqJDigq4JcMHl4AOEVMW81soJyoBLHYrs++UuHrAAo4pK5OdIXlUGBSO0AqgUBwBzcGNHDQgkpQO9lBFEoKQdgAO0lL335FokIRNlhQY2N/hygAh53SMxWUmWchZshUrMp2LqCaIDhi3aqRQDMRN6UKCQZEzKASCA5OUVAA5gXaprQtJR7ABBTullm8mckJc9lJUTlSFFmDHvAAFnUFPRIzSeDmP9lSWSnvZiWq1/G/a3ApBUdAB0dHR0AHR0dHQAdHR0dAB//Z"/>
          <p:cNvSpPr>
            <a:spLocks noChangeAspect="1" noChangeArrowheads="1"/>
          </p:cNvSpPr>
          <p:nvPr/>
        </p:nvSpPr>
        <p:spPr bwMode="auto">
          <a:xfrm>
            <a:off x="155575" y="-1790700"/>
            <a:ext cx="2562225" cy="3743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0" name="AutoShape 6" descr="data:image/jpeg;base64,/9j/4AAQSkZJRgABAQAAAQABAAD/2wCEAAkGBxQTEhUTEhQWFhUXFxgaGBgYGRgZGxwYFxwdGBgfFx4YICggGBwlHxsXIjEhJSorLi4uFyAzODMtNygtLisBCgoKDg0OGhAQGywkHyQsLCwsLCwsLCwvLCwsLCwsLCwsLCwsLCwsLCwsLCwsLCwsLCwsLCwsLCwsLCwsLCwsLP/AABEIAQ8AugMBIgACEQEDEQH/xAAcAAABBQEBAQAAAAAAAAAAAAAEAgMFBgcAAQj/xABQEAABAgQEAgYGBQYLBgcBAAABAhEAAyExBBJBUWFxBQYiMoGRE6GxwdHwFDNCUuEjQ1Nic5IHJDRjcoKTo7LT8RUWorPD0kRkdIO0wvLi/8QAGQEAAwEBAQAAAAAAAAAAAAAAAAIDAQQF/8QAJREAAgIDAQABBAIDAAAAAAAAAAECEQMhMRJBBBMyYSJRcYHh/9oADAMBAAIRAxEAPwDYMbi8jUS2VSiVKKQAkpGiS/e9UAnp0by/3pn+VHvWQsgn9QjzmShFb66dZ52HxPo0TcqcoJSwJL3Ys484aMXJ0jG6LF/t9Ltml+cz/LhP+8KN5fnN/wAuM/V10xTOMQfBCVVoT9nT2G8er65YugGIILay0VtWoHG3nG/bZno0JXWCX95NtprPzEu0I/3hTuitvrvH81FDPXDFZXGIUTtkQ7bns7voIQeuGLIBE9ddpaG0uwLfPieGHov46wp3R/ff5Ud/vCndPlO/yooS+tmLZ/TL27iLvV2Hw1pC8L1pxZWCZkxSSlQAICAFJdQJKQ9WKda5bMXSf8FbNTsvf+8Cd0f3v+XHDrAjUo4fXf5cUyT09MmkCXi5kpbtlWQUvzuHYtQgseLeDrHi5ZCJkyZnFwUgnU6d4MLinFoSGRSZr0XQdPp3l+c33yoUOnk7y6frTB/04o8zrXigmk5b7+jTctumt4ZPXPFBz6fWjplj3P7Iv9ti+jQB06jVUr99f+XCZvWGUPzkq+q1D/6RRT11xYDmaH2yo9fZ+EIH8IGKDArQVGjZUh9XvTS/lCuNK2HovJ6yy9JmHs5ecocvzeseJ6zytZuG/tz/AJcUfCfwi4pSM5yF1UGQgZavUncDzj2f/CLi2dKZZ4Mfi20ZFelaByovaesck/nsN/bj3ohK+s8gU9PhH44lI/8ArGdr/hNxjF0ShsSlXqrX8Y8H8JGLZz6Ll6Mknl2q3FhDfbYekaMjrLILNOwxJ2xCD5UrcQ4esEr78o8p8r3qEZvL/hExbVEkv/NK9yvOkPp68TyHUjDlzT8irR/1ntw0MHhh6RoI6wytVS/7aR/3w7/tlGgflMke+ZGcHrrMYH0WFrZ5R5nUezbeFHrcSHVhsGpVS3o663cvtGeGb6RpMnpIK+wpnAJzSlMVFg+RZNzB0V0yEInfk0IRml4YkIASPr+F7xYoU0h+sSuw3AeubJHvjO/4R1Pi10tkD0+7T5eND6xDsprqin/vyfnxjMv4Sz/HJtrJsWsNdOPlFMXRZ8K4J+pVS3hQ14vzsIdRNKqDMphmAFT2XdgKln/WZ9KmI8HR3POh8fVfwj1XaSynbRiHzcDfUaxWSETJBM5OU1L0djZvFxUmjatSruIWCLuRoFtRizMbdrYbuaRA9JqxKgAVJVVnyoJoHYqZ6Dnu8MyJ+IluM8wmlFjOnyWCjzbSOX77WpKn/n/g6RcxIo5B4jNZwnXT1O9oddTJKO8CCKuOyXAPlb1RCYHHOACEE2KiC9WYEMSmjEgeRjuluk/RhKQlKiQWUzgZaKSHJOY1oW0e8a8kJo2MXYdipoQpKwewoPlfjUFqOk0cbJOlZpHSiJxEqd3FBOVQDFBUHzIJ7uhLlmalC1LwWOeUUlRK0qK0k6hQGYijJoPNSmsIX0NPJVlJr2hcfVrAy11Oc2JaqeMcLTi3Q7TTCulukjJWZExJdH2hQK+6oXGUhjqai8ByOscsAApVqKEE15hhU6euDOueGSRLI7akJMpThnZT9liKAFRDOaHQmKqZOajudgLnwpUgedI6oZnRWOBSjZZ8J0vKmkISsgmwUG0dyRQak2AEIxElMxeZjk0fY2etyA5NbbNEDgMGUKzGjpKUh/vuk1t3CTppFllzEhAKwaqJvdR7JSauQUpT+8eMLmnKVIjKKi6HcXlHo8rAehAPMzJiqeB9cCFRYMTWnj4t74d6U6YQMSuTUMmUlNAAwloVQ0Y14AmzxyJJyuQa+V2OvINWojrx6iiUunhCVJNRqGq/HxtWogedhyK+JqH8RrzYwQiWpRCUJJKiKNclhYmz/Ig0BIE1GdClS0oUWDpcqykP9pgaqZtH1hnNJ0YkRkvu2PgoB7bn3eMFZmS3bHiOOm3hqa6QzikJZ0hNycuUi5FTUbXbS8eKVT7D1o7PW5GmgtvWsbZtBOIW6W7X/DQ0BZgNOEKWtketinnto+rQzNoAMtNgoeFC1eLeMOTVEMAFjxfyHLh4xgGs4NeYyFanDYQ/3qT74s8VbokUw2/0TC6fziOFItMQZQhOsx7Kf6UoeeIkCMx/hB/lk98r5g1NMqTU+u48Y07rMkFKHLflsL68VIp42jMf4QcQBj5iSo5ixAYWbLQu55Cz1vFcX5Cz4VJCcwU7Al8pIN76W/GxjyQoB2Azc6tsd+XDwhyQTurMxo3A14cKiPcKqp7QBYiralneg5e/WshESWDOVJJAZRoRdwxS1NGB19Yjly1BPgxoangGfWwBFXDMAOw0ylFEhnLAMQz/ADuKtCcVNmNkRmK1lg3Gh405Fn0aOfNjjNbHj0RJkpWnMhSEjULUlDEa5ZhcG/ExGdM9GTUgqynKySD3klnssUVehFt7mDp3QqJdZ01Ip3Usomx0oAeBIzBxtEZh6FQluyg4JZLgEjtMd/D1COKvOkzojBXpnnR08Fn72azsp7Gwetqa/wDELjJZplLkWehawJctQUuLDQAxKIw8lSQAFFR2UhCAdO0qpBYjuau9QY5WDmEt6TLsFTEqIq5PcBDFxuDXiWT+TpklJfyTA048rQULCipIq4eoYAmujkcjcNAaUFPZdizsW4eylyO6bGDcQmSGzzZi2H2CBSpUAky24d8CoakchctJLGZ6MXUZdWNe1kIUBQgHY+EBmKcIqhnEHsy3ByklKg/ZcVZyWfKU3ANDe8S07H5lSkPlSmTJWtaR9pMpGZSRqaMA1yYawSZc1JAyLDWTVnowSaityAaqdtYYVLyoCElJSUmozDtdqjuQWGUhP2idYen0hOKlLXCv9LzjMmzJhoSp2Jdtk8WAA4tyiT6t9MsfQzC4+xU3GhP2nctyZrQP05Kup3DnUNVUzhfwehtSPegZbBc1synyoJZk6rmKzFqJ1sMxNwGtCVInkj8F/wARiRJQqTLJK1MFLAzEqqFpBbu6bKCCYjsPJUiUVMfyqySWF0OAkcHUTs7WYQNgUA9pUxLDgXbVgRZrliSxADkvK41WYAAkpS+VmTdqtpZheiRaExxbnbJNgzFgGPJqeAoTrva8NYtGUOCAHculq73FPl6x70ljEykArUpiCQHqa6Wc835wjCY1UxAWXAL0YEApJFCGe2tb1jqoWzya1GyN5a1LUb4m8KWm1A+wLPo+leLeMe4twaEDiU+vT32FYbmEPcamtHanBx+FdwDYuiEsjDaH6Lhg39dDxZYrPRf1WG/9Phv+ZLizRBlCE6yWR+2wn/y5MZF/CNIE3GYgMSpKyx0DAXvSl9G5g651gS5SG/O4T1YlB90ZH1wOXH4js3mq1/13Om8Ww/kJPhTZQWktmVmADAlWYaFmPgGuC+0LxM1eqlkhz3jo5NyNn8Du0WGTLQRlMtyd7sPMjzj2dgkjvSl5C7Fy25rb1+yMyQ/thGRW5HSKwoUKjmAADlRLhklu0rZqvzvaMNOXJl9tIE5ZCSAyiBs1q7C+X7oJhHRmHlEqmS5YHo00JLh1BTipoMoW72vqIGxOPQD6RKs66hKsqsqSaOB+cO1ADl8DyzbryisU3waxaMuZc4hRqRLzFiWpmNzxOwNgA4eAlsFTV1JoaBwdgLZdtKEbxL9A9CKxMxRU7JVVaqk/0c3NiCCBtFg6c6rgtKw0slSKKmqJzVTRIUvSoLClABakW0kdMUsa5bKjgUTcQskUSO9MKQTUhPZu6lGgAcklhUkwP03hFqJS60ywwylKs6wCSpS8o8crMHTQF41roTqoiTLlpoSly9e8aONzevGgDxNJwEtCSEpBv4/NIRTa2Ct/kYR0ZhpQlmYsH0SSQBYKUw4gqUQbA6B2TUMYvp9SVDKEgDuhklnL6JHDT3xaek+pmMxE9a5klMtLkISJiClIKs1GYuVVJybR5guofoyDNS51ykEHgO0KW4sdbRX1HrJfyK2md6YZlJHZbtN2nJp2hV9SAwtD8zFzEu/5Srkk/lKsOysUUdGUGo1YK6ekKlKCRLSmXRsqsxerklkl2IDMwfhSFVMKiS2bnXzyto9BptVmSvaGdVvo7j1iYgkEKc97KAxJUQFAd1VWGndaogPo/E5JYQuiVOo0ckP2WfR0qLUcgXyiJGbg1pQha1ZVkOB3guWr74AbKoaHd2H2gschDBUsEy6pLu6HJIBN27TZgBsa0h4v4EkrHuiukyqckKCQlQZnItV1E3qkUs5FKRL43pKmSWE2qsFw4LMLO2pJIFOLVKQ7uKdoHtZtGawq252prBaZ4KbEJpV6qLGii/ZJdX7x0JEdMNR0Qkti1hUxZDfaqftEXA9dQzaHLFwweEUiWgdtwHU2pNTc78S28R3QPRzBK1IBtkFQza1behNamgekzMl17p3cEuw1LeuphxTsQh2bM9xp63A43POAVze0CVDmQGprRg1TV+Dwep3FFjlXXxPB3OjEQxiUkLBzKd9nrx//AFpfSMA1PolX5LCavh8PXlNlcOMWyKj0R9XgmP8A4aT4tOkfH1xboi+lERHTKXUn9rhf+cT7oyXrrhc2OnuK+kOujBt+Gm16xrnS3eT+0w3/ADFRlfW+S+NnlgRnVQ2NgdRxs3Mw+J0xZcIeRLNFIQVLozEMBWpJoBx4OIR0tKmqSVzZxAI3DHepNaPoNeMGmYokIJOX7oOUeIQ2Z9XHnEF1hxWV0ICUmwagALO+wqkeJLRLJCbdy0Ca4iInYxCTkQSo1JJdkqYVrc2r7bRxWWBqC4Sz1zNlDUu4Px3Y6GwBmKArWpfRIuVbWbx2rB8lPalEmipqDUb6b7D5ELPSSR2/TLU3+jUuq6JeHlJSpSQQA5NKtpFilYxC6oWlbbEHzaKPMw4UWbMdmBNLEmwFdYh+kMEpBC5S1CYGqFuNKEpJDUs7cLRyeWx9GsCdt8eb8YV6Rw8Vzq50kqYgZwyrKHH5BgXrn0oqVLZB7Rdq+x+WlvGFjd0K+WWbHY+TKSVTZiEcyBu+vPzivY3pnDTO5PlnkpL15nV/msUboro/06yVhU5VyolgNXOx53aD8VhpMskEIDnK4yltat3S++gEPOD4bBLrBeuHZTQODZgW1oeHrLk3EV/o7AZwV1cvQ3tUnzv8YP6XwqUJAQSxcsVWFDR7As7XtWkd0bK/JKIJ7wA4Ol3e3ybWFFaiQnVlgm4f02HnJALpBmJALUTQpTuQlJSGdqeOeYmd2i1lfrZgR3qvQjtO7Vd940GdhjKwk6ZnKVJwqzTVa5akmuhdQ/dfaM6wOH9KtibVLgbVrqae2jxSNUxbOwWHBUkAslW9SCC7E2NqWcGLYiTh8NKC1ZRW/eUVF6Jd7+HKIaf0aUiXMA/JrLdgVBPcVW70uz5YlJHR6MRKBWoKJsapIAKgGAfLoW3JvHRilaJTBsT1lzkejQhLNVbvvYGmmvk0ef7dWT3UUegJDsPvEmo4vc+Pk3q+tIyhSVp51D3BBtXNs7ndoET0ZOcBKEgh2KlA7n7D1qA3CKiE7K6fkllLzJrupVrsQ5eu+ukGInomgKQVKG4LkEXB1B5nyEBYLoJIUDNSFsWAASEgi7JGZ7C5NjTaWEsBgAocARtwevDbZoxgaP0VUYF9cKD5TsKeO+5i3xVuixTBX/k2t6TcNe9fOLTEX0oQ/Sv1if6eG/xzD7ozbrgQnFz7d5RuNanbgOG8aV0p9agfzmH9Sph90Zd18V/HZ1E31e7NVvnlFMStiz4RoA/UHB/gB7POKr0qc01SbAUVlBpV/KiRYUflFkSaAgI13rvqzefOGUYABXpVAObJegGhJo+jNSgqTDZI3X6FiD4DDeilqKkjMQqijVKakJ1rqRvyBiPky80zDoBvNRZRPJjrR/JjURNY1XYNEWNidjYU9leMR3RoPpMMCfzr1Ghd+DEi244NHNmO/wCm/CX+jSMJ0Ql5mcJWCCEAilQzqBoqrsX18TVsF1KMuauZMISFBRCUKB7ZFAyQwQCSS5+ykRoGEIWkeDe2nzpBYkJu0calIaUEmRXQ3RRlFOcgrIGbK7OLM9r+yK11/kFU1CE3+J040MX3DoGZ+EVjp6uL3YJceL1PkYF+VmPaC+gMCiSlCQPySQcyVg5lLLVWdeUUXrR1YH0pU0GUhCqfkyEpu7hCe1mILEMxJZ7RqshYUmora/sPyYDxeDQaqG5vW3rvvD+66Z5vhlEnq5MVI9IFPLJZKSKsDuS3KGuiUlK1S8pV2SRoewHYglrkfJjRelwnJ3QGDDhUEgBrOE6V40BzfG4oysQlTksa1dx3VC9XTpW78yEnOxZ4/IV/CHjlIkokJIBmELmACrAMkF7BTAt/N1vFd6vnKiaR2Sxq4Hca373q4GDet81EybNWmqWSAbgJyJCQHt2QHtfSoiP6vYpTrQNQDdm+9arVdm0EViqgRa0WXptLYEkFlS1jLRqpWkjZ7N5cxUpjCaqYkdhXbYFikFlU1YEnSwNdYsXWnEAYaXKAOaaQpmshAzDmXYeHKGZ3RqV4eVNSp1JQAoD7QA7TFqkdp7ngCwjowcJMfwHSnpUplqKcwNFZWChzs9/xiT9CnMlJCHADvVqWYi/h4RRJOIYgDQukhtK3ckh9HNzepF1lY1JSlScuVQcAjKWI1dg/zWKmBr9rui7d7/Wny0eeldTZTf7xLlvH2eURuInkHup4Bz4XZ/LwMNKJUoMkmwYmjsDY/wDbsWgYG1dEqdGCNf5Mb/tMNeLRFU6B+pwP/pvZMw8WyIvo5E9IfWo/pyfbNPzzjIevy/47N7tVEV4Gjvy/CNg6RH5SX+0leoTYx3r4Xx01iGC1Bmc3J9r7RTD0SfCPSoskum+2odgdS3PyhzETAwIy+x/xpx5wMtZCalJ8LWpw8W5Q4qa6cxUg2FtavXy18NnYIRjpoUimVqsRrWuz1prXWIiXNyrlnRCk0c3rWtvteuJTGLIAco9zjjrzc+ERKqAgaA+JDOQNtuEQzLR1/TP8l+jX+jsWCE103+fnyB83FhwHuwvvb54eVM6CxWaWkh35m3z7ODCQyLmzUpCihIqSGcnkXHm+mlI4Pk6JLVlxwyCFE+Hv98UvpdKvpkw/dI40IGnnFjxOJVhpalqCpqQHcBObxAbzAjIunulcWvEqWlCkOXyqAc8eAjUnJkm0jVcBjAoOkhgasXY0cUvUH30Bj3FY5gzt5bD1DceAJijdU5s+XnM4UWXJuAePBmGuukWHFznsz7+LCo1pfwG8ZPToeG1YF0l0gQ/B+FaAcvdXZUZ/0tMzLJ5ke0ctTz5vFj6emE9mvDy3bbyGv2orOKL2HEVrxsXbXzd7xXEq2TybBsU+TV32OxrV7cK8awD0ek+mSlwnOMj1+1QO1WcJ8vEyGLSGQN3Z7sP6oe53vEROo5TcM52OhFKaNZ9KXuiXwTnWWdmntlIKUISNTUBR1vmKrb+Ed0fj1IIyGpIzpqQzsVVseNq10aNnYv05RnNSEoJpXKnKCeJOanPekj0r0ZlOZD3exoQa5hWhdx40Gt8SpEZBvTfRkqYy5aiH7WySohrWFBUgnjAPRGKWCqSopGWoNDQ6guHGrvrU6QX0XMBRlKu0CWDP2XoxZz5vSgEPzFusKSQVAEO3wfXi9b6Q4o6lA7ysrHQ0ccbCrD4mOmXsljQDNlDGrPTm1r0MNoxD1CksHq3rpw/W1vCE10QBu9b7hhWzv4xgG29XktIwIACWwvdGjTMPQUFByEW2Kf1fQPo+BozYUhht6TD28ot8RfRyP6SHblftUeyZGPdbVvi51TSbMo1Xzq9Xh47bH0h35X7RP+GZGMdY8SfpWIqo/l5ulKKUKbmmgN4fH0WRFz5gysVeDV8vPQDnDa5tGf8A4XZ+VrcOULVOdLZlXpTl3XvzA0vDUwkhnVelK029dWF7nWhh5PmvXM51LWF66jk+tojZqGNw6g4LEMQQ7AX3Jqa+UiuaWZ1MzMRYU4OPFtKG0D4l1MRUhmrzFTXfy0jJx9Rophn4mmS/VTFMgoNxQjYUvTTlp4Ra8IJqiEycgVR1Lcgc2qXptd7VObYOcETEkWLA0N7WOtT4jjGk9DYhwC4INeHFvP2nn5uRU7O79HuL6WxuXsyZJCSykZ1FyDVlMG3FIiulUY2a00y5IS3cCqgXqSNfKJpHR0xbiWrKd9PMcvVAWP6JxcvvTPSCpZNCAzXudPxtGRaaMdIiurnSk4rEqbIKZawQC4ob9rnZ7xJrdLpPdDta1RrwLVbwckIwktqvV/F/ifdDXSE9jm/VFdHcbc6HTgXeE36ejY6RA9KLJVlpUbM+196lzQ8TeKnqB5WdzX3q7urX0pBnSWKzLIFTY/ZD103o/iYjBiEpzLJBbjueB3f5NOrGnRCXSN6UnPMCRRgdQK3ILF6DffSAJpAbiS+p/wBW23aHcxUpz3iz/D52hKu0X0sOQ4O4i/BEmyR6AkFSxmcBIcCwchtfE+GkWqcugBJbk3t+AiD6CUAhVXKiCz6UrepLH1Wg+aokWVw0HOtHtYeNY6IcIzVMFx8lJVmHZU7hruGAJGtNKbR7NxLmpJ4N6qgn2chonEr56X9z6eDc4EmzDurS405fhDtCjomOs1vwr431ax8oVKR2woKS29WB5gkUrrwcWhv0rEAk6GxJ+8A1ToWLcgI5a3VcPShFXpfvHlbw0UDdurw/i+BND/FTUVFZmHsdjzi3xUurj/RsC9/otWt38Pap98W6Iscj+kfrJP7VP+CbGCdY1lOLxSXU/wBJn8m9Kve4bnyjfOkPrJP7RP8AgmxgnXSWRjcUpvz02xe61HT2Hyh8XRZAsiayftVNBYA04Bz5w8VHdVanXewt5A61iOkPlsWfeml/xPhBbEJqF6VBoL97QnxJ4CsVZgtfdq/B2vTcUHEDxhqtnPj4itOeghwqcVzNzo/sfz5x6pHZ+1vw+eXnABG4uQz0o3JvukctX2eJboXppSUsXOV3S47wsa1ZiddKvSB5ySoXVwfn5sa6CAVoUhRUBUUbnQ8jQ8L2jmyRp74duOskaX5GiYPrIkAsRZwHZgPvbWjxPWdBCiVPuLWejXH4xQMPiJa6F0qB4gub38uHjHqsKGosWoMrX4g/L1jnliT4Z6kifxnWQZ1HNQ3N6j3Mzht96Q+O6ZKidbHtOTW9RTxs3qERghdSg/BgaVTrYUpwZxSOVOQNaM1fJyacaNGLFFGOTYopd6ktvQXpbnb2xH4/FBZCE2erF96XI28hvDmKxildlAYE3I3uAPLhaAJk0JDJGxrppXi8Vv8AoxR/sTM2DBySo7A0SPb5wnE0Abwtbe/uFo8KQK1GwrX8LecNqU5NHJPt9kMbvoT0ZMIWGDvRufsixzFsHI8t+JsfMxC9CykuVPUUaxD/AD7bxJzrHY8dvnfwrHRi4c+WrGcUovqATow9jD284ZmED73Oje5/m8KmNoPEF/Mj46wOsHiaWc6cvDXxihMXLWUqFVAlg44VsWpwZqQ76diQVEAD7Qem2U/Dw1gaYC7docjo3gPWfGFMS2V+buljtYGg2IpYwpp9A9XT/FsCHP8AJOI+3h70DeqLfFR6tVw3R+/0RN79/D3oPYIt0c7HI/pA/lJP7RP+CbGBdbSfpuKdI+vnajWYpjcs4baN86QH5SVwmI/wzRGB9cpY+m4i38onc39Ir47eMVxdFkRwQCKeNa+2nqh0rozEb1ve9fU/hACVEWAo2tvDS3DnDqqh/fzpqR6hDsxBGan4+/8AEwRLJGhbnABTSg+fn/SHQumvMH59sb00MmsLO2nP1D5qYbxqHl56DLQ0AJdg3ChJ048eTMZnBbn7/wAdIRiEkkgWKaBh8k2NNN4TI6iy2CN5Eroh5gBDKFfI0e/xG4h30CU0zLGt+LVGhprw0Lw9iZaSOA1rT4W9cL+huKTLm1DXyreOJOkenkgpPWwdUpFBnV487sz7/LOPNWlJOWmmYkE++tvk0fmSDlYKQSNknlceHlA8yUQfrA42te7uafOkNSOVxriB1qJapbYPY1qTzhkKJszP4fi7QctCNVFfFzammnL1QMZW9B87fPlBoFF/IhZq4Pifd7tmMMkgePKFu9E2/wBLfhwhgnQeOrDi1PVDok3sfwmLKCQKvzfw2uYkpWMCxUDxPxdvU8RiMOW4MS1wAL+zSPJssiz/ADsdeUNGbRkoXsmVIFC3kX5bn2coZUoFjl9b/EwBh57UsBYC1eB9kFzagKcMX+0LPTehLebNF4zTOeUGjlEPr5mugqDy1haQCQQ+xY5b8QRv97xhCJRejFm1f4/O0eyEGrCmldvG/jDMU+hurSWw3R4/8okf8eGi3xUOr4aR0cn/AMoniO/hdfHesW6Od9HI/H/WI/py/wDqRgnXemNxRZP18zxZZFmY86xvPSJ/KS/2kr/qRgvXGmLxL0fEz6/+6uj6mx15RTF0WXCAmJpQBtn5eD+BteHZZ0IHLa9tvLxhOQFNxW9KF25cN9I9TQab+3z9cPIEErQwt6/n3Rx5ev5+dIZOJ0YfLfNo5U0EUYnUbaVez+HjBdG9CCosGH+vy8eY/EJyZSGJ0oakatA6wSKlvAi4sSfwf2uol5Eu3aVbRn242+WJlPKi2PBJ7BpWIURUBWjEbX5nibQoIQS5cPsDZ2+FA8PTcID3GSod6nZNNdXvZzXh2WpUxlZFBnIoddBaiixodrcOd0+HSva1IYxE6VUBRJs1fLbxbSGgzgELNGFGD0Gv4X5Q3h5hRLmBN/SE0rQe2w4cCWgX0pJo7il/k6APwB3zakTlKw70mUDKAza8QTpagNOBEBzF1c8W1HhuPI23haZa5h7I5vxanmQT4HjDyMHU5mYcdRpetiL8NQ7JUZuQLMluQABVmFNaB30etasRXWH8Pg2WALuS4cgtZq0Ie3ECkSKZASaFNA5bSjuOPeItVrGygkdohn1y0rpTk9htd2UNjwx72NeipRqVdylTDO9/GvAvcQyrBvahq4YXFDTQ0NtucHyQwD0AdrHexS4sOPdFwSA5PBZgBS1Q2jBJewcNt2bpJhLKuBA/RwADdyz/ADcV+aP76MpvVgDfl5jjxDxIrQ5Yh96VpQvsQPtC/nCF4cq1ffjVgebuCrm4u+qRHJBIawksLDjQ0RpRiW+7QuzNs4DB+ZJJU2VOxPINQGzUow0oIsfVPosAZlJKpjMxdkM5ZaQcwNiQQbKg7rF1dSoqXKASX7UupFGeihlvvR2OrR1K104W02af0KCJOABH/hU70/KYX4xaoqfRoAl4BmAGGlhg7Vm4W3CkWyJPo6I/G/WI/pSm/vIw3riofSsRU0nztHA/KKdz7ieQjbuk1NMl/tJPrMyMQ64ucTiBX+UTrV/OL5tQ/q21h8fTHwrgmULHnS2jH8SeUJ9PQGnj4/NzHenYUe2z+va9yOVY8kIzKL0AZtQ73LOWHt5Q85UrNhFydDkqWF37I5besDixaFpw4Sl8oykmgLMbOkk1Bux9d4dTKUCNszA8BUgEUb2XtD6gotcDMSTa1Cey4vS1zsY45ZXI9LHgjHoLhQSSVWSGN3fSmnsNLUMLxJHZrsTa16Pe5+94B8q0yg3DvENbYUoCbabbQlWbMHu5cbqNQHszMXJO+7p8l+RCJcsfad6KVqa90ULuSwYkewnlYUqWxIayi/ByzUAAqTuN3EdQ1NWcgtR2qWJyhKbAWeliDDOIUCESagTElUw3IkglgNXWRU8YKIzlZHYrDOMz/WqUsUZkV9GVDcuTazXeC8VJCQAkNWj0NM2mjdnlxBgrCjMc5oonsgMSA4AyBuz3WBNrEMY9RLev9HuvQdgAEm1/A3hrCONMYQgCgcAGmYhI1FtGdPK1UmiEyAQNSsvRPEE3tRYpRrWYw8mlrpD0FXASbm1iOD1pCX7RDFhQuQNwKHgocK3ymmKRR464eqSQFE5h/VFgGNzXuEF9z+s4+Vr67jzrdhx0UriFLTUk0NX7w71COIbIR6rgO/Nl2Sl7szpUNhQaUR5j9SNszyMIlcGoDQk2rUE6MCXaqDZiUOolkqIFW0TqxZiObilQ4saF1AS7lL8CG2I7tqFgA1Qm3ZYpMrOGsLAkguAwcHShSpreYTMwWUqQAMOCHd3YJIIsTmpYCxOQ/aSWYuIt/Urqr6T+MzO4Kykkd5Qp6QvUaANcZVaOTuq/Vb0iguckZGICSKqq5zVqHAIGurgNF1xxyS1EU0HuNdAHU3wMWhGtnDlyetIq8vAJOeezVUEkAgqCXFR9oPSv3i1496USELEuoLB+0wYDd9qGhLRN4TCqOUFOSXLZk/eW+Yhhok+JINbxHdMSM8yYugCQlIUa9rMnQMCwC6cBo5FvVs5qLImv0Z7+hlak/nZGpAJtcjyiwxDhDKl7CXKH96j4RMRIch+lfrEftJH+KbGL9c538axFFFp83WnfUCwPuAvcxtHSqfyiP2mH/wAcyMW61pbGYoEFvTzTf9c2BPHYmtxD4+mMrRS9AFZiRzc0A9m0WLCdAkIST3ygsC7kvdtABQG52Av70N0WrN6RWZkjsprUmgpQVfgGNbgxZcDhypypiqoUbjM4oHsA3qO0UlTMUnF2iookKBKGCVgWNw9Mwbv02BooWtHk2WQ7izBi1BYJLirOSefCNFxXRMtackxIU1QQ6Sk7hQ7SDUlwQwGsQkzq0sgKlTEkOwTMTXKKNnlswBDW/Dllg+YnbD6t1UipJTYk7lzVynU3oB7HjlSyHNaDcAualyTQm5IHZFftEROzugp6XCpJJSA+RQmC3ZorKaGgDWOsR2JwqUHLMTMBsEGWsE21KSku7Htah2ZhPxNfBVZ4S+QKZORKQFTA70loDgraop9mWPfs0DypClJ9JMquY5LUAQHygaB1AADUJ/WhJwi1LK1hipSUggvlGbIkDftPzKDEquUagACmUBnITRADPSm9ySL5XymuhFqT0BmhNRem1yLd6ZY3uzFiI8UtgndgQ7M7MKNTuEOb906QQZLuQ+pLMo1Crq1fhUgbgwmZLcUZzYAvUhQDnfc/aBcB4EWYMokhjawfsj7SQRcjStw7GhgVI/KGzBj2U6jKXrQetrG8SsvCG7UzPmuC6jYminCjvm5iPMNh0rokrmu1JbzTQFCn9GlTs4qaEULERqiLLKlVkfLkHNsHaieJRQXGg8hdok8NhMzOxdr0NfBj2q7dp6BSmn+hep8+ayikoC7FSstGAdhmP2WZQFuDi49D9T5aSDNWZl1NZLO4fU1rUtU0qYZY2yU/qUtIonQ/VybPUPRJpfMrtIFXubkHMCGJ7Vbqe4dHdS5cgIWvtKFh9kaAtvUjN+uTRy906PlAJoAAe6AAGSKC3n4wNPUVrYWFOPHXw8QdIrGNHHPK5DWGkgJp62tUnz+MFGSCQkig7RJ30Hr5Q5KlueA/0HzwHF/ZoNgKn5rGtk0ICcxc/PzfwiB6SlAlCLDMVq3yp35qL2vpeJ02Z6CqlGx35D3ecRi5YKi1iXUeADADbbzNyMwjQxa6o3yyPXOTE1EFOH5RP7PDf88fCJ2MAjOke+n+nI/xrjHutGDzdJzwQMvpFKUxLlJa9teyO81LWGv9LLZSf6eG9c0p98UHpToz+O4pRIDzAS2oAJSDS7qBpoPCGiYzyTLACRZwBTap8ALeUS2DwiQGsBU0cttxNHrtEd0eMyioiug9reJ9UTiCGqzKvsEC7kaUDkbgC5h2xRqaglJSLqLbgFVS51YbFr7wdLkpHJI9lP8AuHhCJCGU5ukEtq54WSwBpoOEKU7OzvU7ltHNHtT2QpoiTJdn0OY6uo24Up6obn4IKV6TLmyElL/qBg2lTlPhBMkm5Li78bPWm+8SGGGh+bqPvjboCny+gUAeiUMwQk5tQVMynGvaMwtxOwhE7qjK+yuYlhQBWcAGlAt9xa/ZNIsmAl5kkkGqi+hookne/iKHeHVy6jcl9NHGltTTc7xjY0W1wq6OoaZhA9PND1LJkbBzWVy5ukwdJ6iSkpJM2aoOQH9El9yoplgk2F9HMWzBS2SVaqtysPM1h5ctyB9kX+ePxhKQ33Jf2VzCdUsMgJKpXpFElQM0maXIYE+kJajk+MTKcMkMhAAFqACgv7Q3OCEdpRXoAw959keSSySvffbTwjRbPEI7VLAMOHlagEJUeyo3KqDlbyv50vHoLD+qVG2tvU8LKe6NiPO/ujTDsUvIinAD2ecD4Qdkq+9Qch8k8mhHSqqoSHc/gKnxbxfSDxLsNAIywPJYYNqb+PwHshuYc1Bb5+fwh9Y+fnwjmyh4U0Em4cUB7oq13MDK4Bhtv8IImBzXy2Hz80ozOUAPGnE8dtK8Y0DlfWj9nhv+aT7omYhPziN/R4b/ABrMTcAEN033kn9fC/8AyUD3+uKx1gSDPnVZjqKOw8zFo6wKYIP87hh54qSPfFd6WkPNnmrlZuBalifdXkI1GMAwcoIQTwq9D4/cS/iXibQKBIuzMKc2+6w8gdzEWZbZQ/2g+njw/pFzsDEnLSymv6uT62el61rDsUfTLoWsTxApRmubeuEYibpb5o70GpYP3TxglDtW9PnhyFT4wOUuTQX8tNLa0FS5qKwpovDKLkHcfi9+MSKe4on7qvX64AwqKi2p08fLy9kSMyW0tTXYeo8IGagSWGQONfE9r2/G4ILsmW5HgPD556R6ZNuDN4Nt4er9WC8PIZj81hWwCB8+wQifQHj7Bp5+2HePzT/WGplWHyw/GMNE1CG1PvhOIAYJ5D3ex/KHiK8oZX30+L8gP/6gsBBUCsjiB+7U+FT83cmK7SR+s/lT3/NoZwdcpOrq8/8A9R7PpMSdkqPz5xoDMztTkDQNpqAVD5+MSJo5gHAjMta9uyObB/YB5wafUIwDk7mGCoqL6aD3mFFRVaifbHpEADE1WiRmPq8T8IFmpZyrtHR9DbkP9YMUsC3ugeYh6n5+feY0DwfXgbS8Mf8Ainf9vqiZiDSv+Nt/NYby/jbeyJyACF6xIKsoSMyhkmBIKQVehnyZhAzkJdkm5A4wHiUCYvOcLigVXaZhAKBqj03AWixrlg3APMA+2EHCS/uI/dT8IAK6nCijYXFhrdvC+6bfjeHvo2v0fFWpXD05dukTf0SX+jR+6n4Rxwcv9Gj91PwjbAiUSv5jFf3NN2ZUcZY/QYkW0lU5Mqlokz0dJ/RS/wBxPwj0dHyf0Uv9xPwjAI6WkfocQLaS+I329XjBAnt+an/uo+MFfQZX6OXS3YT8IR6OTTsy2JYUTU7Dc0NIABFT/wCZxB/qoPv+fOFIx5/QYnxQn4wb9Dl/o0fup+EefQpf6NH7qfhAAFO6R09DieaZafeYaPSOvocX/ZJiT+hy/wBGj91Pwjw4OUKmXL/dT8IAI3/av8xi/wCyTDaukAfzGLsR9Ul2N/dEqnByiHEuWQbEJT6qQn0Eh2yyn2ZD+UZQACOkgCGkYugb6ofHhHqukQanD4r+zHxg9EuSaJEs8gk08IWiRLIcJQQdQEt6o0CPw+KCQyZGJqomqNT42h76a/5mf+4PjBYwqPuI/dHwjl4VBuhB5pB90AAKukDVsPiT/VljydY+TCPpiiw+jYmvCVTn24NPR0n9FL/cT8I7/Zsm/opf7ifhABGHEKLn6NiwzUaRXk6/bC/TqBI+jYq22Hry7d+dIkP9mya/kZdb9hNedIV9AlV/JS637CfhABB4UTFYv0qpMyUgpkS0iYZZJMtOLUpvRrUw/KIuYskMowksEEIQCLEJAO12h6ADo6OjoAOjo6OgA6Ojo6AAXGnuitXPdUoU0OXm9aUgaashaMwWahwB2QLhylJcjK7AirC1pOOgAjxjyWV6JdnchiMxAAZnfgPunTKVenHKf6tTORYuALk+wJDnWmh8dAAFh8SZh7qkhJq7h6AgvreweurMSL0lOUSpwfRy2JAJDlgQSpqJDigq4JcMHl4AOEVMW81soJyoBLHYrs++UuHrAAo4pK5OdIXlUGBSO0AqgUBwBzcGNHDQgkpQO9lBFEoKQdgAO0lL335FokIRNlhQY2N/hygAh53SMxWUmWchZshUrMp2LqCaIDhi3aqRQDMRN6UKCQZEzKASCA5OUVAA5gXaprQtJR7ABBTullm8mckJc9lJUTlSFFmDHvAAFnUFPRIzSeDmP9lSWSnvZiWq1/G/a3ApBUdAB0dHR0AHR0dHQAdHR0dAB//Z"/>
          <p:cNvSpPr>
            <a:spLocks noChangeAspect="1" noChangeArrowheads="1"/>
          </p:cNvSpPr>
          <p:nvPr/>
        </p:nvSpPr>
        <p:spPr bwMode="auto">
          <a:xfrm>
            <a:off x="155575" y="-1790700"/>
            <a:ext cx="2562225" cy="3743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3314" name="Picture 2" descr="http://www.booksshouldbefree.com/image/detail/Don-Quixote-Vol-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3713" y="2794000"/>
            <a:ext cx="2888173" cy="393065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media.web.britannica.com/eb-media/10/93010-004-6D415C6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4212" y="2762250"/>
            <a:ext cx="3219662" cy="390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9903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t>Renaissance </a:t>
            </a:r>
          </a:p>
        </p:txBody>
      </p:sp>
      <p:sp>
        <p:nvSpPr>
          <p:cNvPr id="6" name="Content Placeholder 5"/>
          <p:cNvSpPr>
            <a:spLocks noGrp="1"/>
          </p:cNvSpPr>
          <p:nvPr>
            <p:ph idx="1"/>
          </p:nvPr>
        </p:nvSpPr>
        <p:spPr>
          <a:xfrm>
            <a:off x="455612" y="1828800"/>
            <a:ext cx="6705600" cy="4470400"/>
          </a:xfrm>
        </p:spPr>
        <p:txBody>
          <a:bodyPr>
            <a:normAutofit lnSpcReduction="10000"/>
          </a:bodyPr>
          <a:lstStyle/>
          <a:p>
            <a:r>
              <a:rPr lang="en-US" sz="2800" dirty="0"/>
              <a:t>The </a:t>
            </a:r>
            <a:r>
              <a:rPr lang="en-US" sz="2800" b="1" dirty="0"/>
              <a:t>printing press </a:t>
            </a:r>
            <a:r>
              <a:rPr lang="en-US" sz="2800" dirty="0"/>
              <a:t>was popularized by Johannes Guttenberg, actually invented in China but Guttenberg first to make interchangeable type.</a:t>
            </a:r>
          </a:p>
          <a:p>
            <a:endParaRPr lang="en-US" sz="2800" dirty="0"/>
          </a:p>
          <a:p>
            <a:r>
              <a:rPr lang="en-US" sz="2800" dirty="0"/>
              <a:t>Books became cheaper, more people read, it allowed the Bible to be created in </a:t>
            </a:r>
            <a:r>
              <a:rPr lang="en-US" sz="2800" b="1" dirty="0"/>
              <a:t>vernacular</a:t>
            </a:r>
            <a:r>
              <a:rPr lang="en-US" sz="2800" dirty="0"/>
              <a:t> languages for the laity (non religious to read themselves).</a:t>
            </a:r>
          </a:p>
        </p:txBody>
      </p:sp>
      <p:pic>
        <p:nvPicPr>
          <p:cNvPr id="3074" name="Picture 2" descr="http://1.bp.blogspot.com/_w8RfNVcKVjg/R93uUH7BThI/AAAAAAAAAAk/nwrJtSt-lLY/s320/pressegut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42212" y="1752600"/>
            <a:ext cx="3962400" cy="44346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Renaissance</a:t>
            </a:r>
          </a:p>
        </p:txBody>
      </p:sp>
      <p:sp>
        <p:nvSpPr>
          <p:cNvPr id="5" name="Content Placeholder 4"/>
          <p:cNvSpPr>
            <a:spLocks noGrp="1"/>
          </p:cNvSpPr>
          <p:nvPr>
            <p:ph idx="1"/>
          </p:nvPr>
        </p:nvSpPr>
        <p:spPr>
          <a:xfrm>
            <a:off x="531812" y="1701800"/>
            <a:ext cx="11277600" cy="4470400"/>
          </a:xfrm>
        </p:spPr>
        <p:txBody>
          <a:bodyPr>
            <a:normAutofit/>
          </a:bodyPr>
          <a:lstStyle/>
          <a:p>
            <a:r>
              <a:rPr lang="en-US" sz="2800" u="sng" dirty="0"/>
              <a:t>Secularism</a:t>
            </a:r>
            <a:r>
              <a:rPr lang="en-US" sz="2800" dirty="0"/>
              <a:t> – Became more common in the cities and art, BUT the Renaissance DID NOT abandon interest in religion. The greatest patron of arts was the </a:t>
            </a:r>
            <a:r>
              <a:rPr lang="en-US" sz="2800" b="1" dirty="0"/>
              <a:t>Church</a:t>
            </a:r>
            <a:r>
              <a:rPr lang="en-US" sz="2800" dirty="0"/>
              <a:t>.</a:t>
            </a:r>
            <a:endParaRPr lang="en-US" sz="2800" b="1" dirty="0"/>
          </a:p>
        </p:txBody>
      </p:sp>
      <p:pic>
        <p:nvPicPr>
          <p:cNvPr id="6146" name="Picture 2" descr="http://guiddoo.com/blog/wp-content/uploads/2014/02/Sistine-Chape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761" t="21429" r="6173" b="22857"/>
          <a:stretch/>
        </p:blipFill>
        <p:spPr bwMode="auto">
          <a:xfrm>
            <a:off x="1979612" y="3234583"/>
            <a:ext cx="8686800" cy="31662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ttp://poesypluspolemics.files.wordpress.com/2014/03/creation.jpeg"/>
          <p:cNvPicPr>
            <a:picLocks noChangeAspect="1" noChangeArrowheads="1"/>
          </p:cNvPicPr>
          <p:nvPr/>
        </p:nvPicPr>
        <p:blipFill>
          <a:blip r:embed="rId2" cstate="print"/>
          <a:srcRect/>
          <a:stretch>
            <a:fillRect/>
          </a:stretch>
        </p:blipFill>
        <p:spPr bwMode="auto">
          <a:xfrm>
            <a:off x="-1" y="0"/>
            <a:ext cx="12188825" cy="6862762"/>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Renaissance</a:t>
            </a:r>
          </a:p>
        </p:txBody>
      </p:sp>
      <p:sp>
        <p:nvSpPr>
          <p:cNvPr id="3" name="Content Placeholder 2"/>
          <p:cNvSpPr>
            <a:spLocks noGrp="1"/>
          </p:cNvSpPr>
          <p:nvPr>
            <p:ph idx="1"/>
          </p:nvPr>
        </p:nvSpPr>
        <p:spPr>
          <a:xfrm>
            <a:off x="1117308" y="1701800"/>
            <a:ext cx="10615903" cy="660400"/>
          </a:xfrm>
        </p:spPr>
        <p:txBody>
          <a:bodyPr>
            <a:normAutofit/>
          </a:bodyPr>
          <a:lstStyle/>
          <a:p>
            <a:r>
              <a:rPr lang="en-US" sz="2800" dirty="0"/>
              <a:t>Renaissance art was a large focus of the movement.</a:t>
            </a:r>
          </a:p>
        </p:txBody>
      </p:sp>
      <p:pic>
        <p:nvPicPr>
          <p:cNvPr id="7170" name="Picture 2" descr="http://maitaly.files.wordpress.com/2011/04/0328p_duomo6_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0612" y="2438400"/>
            <a:ext cx="4437658" cy="39814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3212" y="2590800"/>
            <a:ext cx="5791200" cy="461665"/>
          </a:xfrm>
          <a:prstGeom prst="rect">
            <a:avLst/>
          </a:prstGeom>
          <a:noFill/>
        </p:spPr>
        <p:txBody>
          <a:bodyPr wrap="square" rtlCol="0">
            <a:spAutoFit/>
          </a:bodyPr>
          <a:lstStyle/>
          <a:p>
            <a:pPr algn="ctr"/>
            <a:r>
              <a:rPr lang="en-US" dirty="0"/>
              <a:t>Brunelleschi – linear perspective</a:t>
            </a:r>
          </a:p>
        </p:txBody>
      </p:sp>
      <p:pic>
        <p:nvPicPr>
          <p:cNvPr id="117762" name="Picture 2" descr="http://upload.wikimedia.org/wikipedia/commons/f/f7/The_dome_of_Florence_Cathedral.jpg"/>
          <p:cNvPicPr>
            <a:picLocks noChangeAspect="1" noChangeArrowheads="1"/>
          </p:cNvPicPr>
          <p:nvPr/>
        </p:nvPicPr>
        <p:blipFill>
          <a:blip r:embed="rId3" cstate="print"/>
          <a:srcRect/>
          <a:stretch>
            <a:fillRect/>
          </a:stretch>
        </p:blipFill>
        <p:spPr bwMode="auto">
          <a:xfrm>
            <a:off x="1293812" y="3200400"/>
            <a:ext cx="4165600" cy="3124200"/>
          </a:xfrm>
          <a:prstGeom prst="rect">
            <a:avLst/>
          </a:prstGeom>
          <a:noFill/>
        </p:spPr>
      </p:pic>
    </p:spTree>
    <p:extLst>
      <p:ext uri="{BB962C8B-B14F-4D97-AF65-F5344CB8AC3E}">
        <p14:creationId xmlns:p14="http://schemas.microsoft.com/office/powerpoint/2010/main" val="1138364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descr="http://37.media.tumblr.com/tumblr_lifzwhTFIJ1qbn6jwo1_5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28575"/>
            <a:ext cx="12188825" cy="6886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030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412" y="0"/>
            <a:ext cx="9700154" cy="1397000"/>
          </a:xfrm>
        </p:spPr>
        <p:txBody>
          <a:bodyPr/>
          <a:lstStyle/>
          <a:p>
            <a:r>
              <a:rPr lang="en-US" dirty="0"/>
              <a:t>Art Section</a:t>
            </a:r>
          </a:p>
        </p:txBody>
      </p:sp>
      <p:sp>
        <p:nvSpPr>
          <p:cNvPr id="3" name="Content Placeholder 2"/>
          <p:cNvSpPr>
            <a:spLocks noGrp="1"/>
          </p:cNvSpPr>
          <p:nvPr>
            <p:ph sz="quarter" idx="1"/>
          </p:nvPr>
        </p:nvSpPr>
        <p:spPr>
          <a:xfrm>
            <a:off x="684212" y="1752600"/>
            <a:ext cx="4267200" cy="4470400"/>
          </a:xfrm>
        </p:spPr>
        <p:txBody>
          <a:bodyPr>
            <a:normAutofit/>
          </a:bodyPr>
          <a:lstStyle/>
          <a:p>
            <a:r>
              <a:rPr lang="en-US" sz="3200" dirty="0"/>
              <a:t>Italian Renaissance</a:t>
            </a:r>
          </a:p>
          <a:p>
            <a:r>
              <a:rPr lang="en-US" sz="3200" dirty="0"/>
              <a:t>Northern Renaissance</a:t>
            </a:r>
          </a:p>
          <a:p>
            <a:r>
              <a:rPr lang="en-US" sz="3200" dirty="0"/>
              <a:t>Mannerism</a:t>
            </a:r>
          </a:p>
          <a:p>
            <a:r>
              <a:rPr lang="en-US" sz="3200" dirty="0"/>
              <a:t>Italian Baroque</a:t>
            </a:r>
          </a:p>
          <a:p>
            <a:r>
              <a:rPr lang="en-US" sz="3200" dirty="0"/>
              <a:t>Dutch Baroque </a:t>
            </a:r>
          </a:p>
          <a:p>
            <a:endParaRPr lang="en-US" dirty="0"/>
          </a:p>
        </p:txBody>
      </p:sp>
      <p:pic>
        <p:nvPicPr>
          <p:cNvPr id="16386" name="Picture 2" descr="http://t3.gstatic.com/images?q=tbn:ANd9GcQyf2vI8sf-ngBItczR2gvzcNRgIlxhTwLJQtBpVGMiYRJLaJH2bQ"/>
          <p:cNvPicPr>
            <a:picLocks noChangeAspect="1" noChangeArrowheads="1"/>
          </p:cNvPicPr>
          <p:nvPr/>
        </p:nvPicPr>
        <p:blipFill>
          <a:blip r:embed="rId2" cstate="print"/>
          <a:srcRect/>
          <a:stretch>
            <a:fillRect/>
          </a:stretch>
        </p:blipFill>
        <p:spPr bwMode="auto">
          <a:xfrm>
            <a:off x="4875211" y="1752600"/>
            <a:ext cx="6644191" cy="4191000"/>
          </a:xfrm>
          <a:prstGeom prst="rect">
            <a:avLst/>
          </a:prstGeom>
          <a:noFill/>
        </p:spPr>
      </p:pic>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dirty="0"/>
              <a:t>Renaissance</a:t>
            </a:r>
          </a:p>
        </p:txBody>
      </p:sp>
      <p:sp>
        <p:nvSpPr>
          <p:cNvPr id="8" name="Text Placeholder 7"/>
          <p:cNvSpPr>
            <a:spLocks noGrp="1"/>
          </p:cNvSpPr>
          <p:nvPr>
            <p:ph type="body" idx="1"/>
          </p:nvPr>
        </p:nvSpPr>
        <p:spPr/>
        <p:txBody>
          <a:bodyPr/>
          <a:lstStyle/>
          <a:p>
            <a:pPr algn="ctr"/>
            <a:r>
              <a:rPr lang="en-US" dirty="0"/>
              <a:t>Donatello</a:t>
            </a:r>
          </a:p>
        </p:txBody>
      </p:sp>
      <p:sp>
        <p:nvSpPr>
          <p:cNvPr id="9" name="Content Placeholder 8"/>
          <p:cNvSpPr>
            <a:spLocks noGrp="1"/>
          </p:cNvSpPr>
          <p:nvPr>
            <p:ph sz="half" idx="2"/>
          </p:nvPr>
        </p:nvSpPr>
        <p:spPr/>
        <p:txBody>
          <a:bodyPr/>
          <a:lstStyle/>
          <a:p>
            <a:endParaRPr lang="en-US"/>
          </a:p>
        </p:txBody>
      </p:sp>
      <p:sp>
        <p:nvSpPr>
          <p:cNvPr id="10" name="Text Placeholder 9"/>
          <p:cNvSpPr>
            <a:spLocks noGrp="1"/>
          </p:cNvSpPr>
          <p:nvPr>
            <p:ph type="body" sz="quarter" idx="3"/>
          </p:nvPr>
        </p:nvSpPr>
        <p:spPr/>
        <p:txBody>
          <a:bodyPr/>
          <a:lstStyle/>
          <a:p>
            <a:pPr algn="ctr"/>
            <a:r>
              <a:rPr lang="en-US" dirty="0"/>
              <a:t>Masaccio</a:t>
            </a:r>
          </a:p>
        </p:txBody>
      </p:sp>
      <p:sp>
        <p:nvSpPr>
          <p:cNvPr id="11" name="Content Placeholder 10"/>
          <p:cNvSpPr>
            <a:spLocks noGrp="1"/>
          </p:cNvSpPr>
          <p:nvPr>
            <p:ph sz="quarter" idx="4"/>
          </p:nvPr>
        </p:nvSpPr>
        <p:spPr/>
        <p:txBody>
          <a:bodyPr/>
          <a:lstStyle/>
          <a:p>
            <a:endParaRPr lang="en-US"/>
          </a:p>
        </p:txBody>
      </p:sp>
      <p:pic>
        <p:nvPicPr>
          <p:cNvPr id="8194" name="Picture 2" descr="http://upload.wikimedia.org/wikipedia/commons/7/7f/Florence_-_David_by_Donatell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3412" y="2181224"/>
            <a:ext cx="3124200" cy="449485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openlab.citytech.cuny.edu/arth11006414f11/files/2011/10/Masaccio_Holy_Trinit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7412" y="2181224"/>
            <a:ext cx="3569006" cy="444847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www.artcyclopedia.org/art/masaccio-expulsi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7412" y="2162690"/>
            <a:ext cx="3569006" cy="4513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453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fade">
                                      <p:cBhvr>
                                        <p:cTn id="12" dur="500"/>
                                        <p:tgtEl>
                                          <p:spTgt spid="819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fade">
                                      <p:cBhvr>
                                        <p:cTn id="2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751012" y="152399"/>
            <a:ext cx="3834103" cy="939800"/>
          </a:xfrm>
        </p:spPr>
        <p:txBody>
          <a:bodyPr/>
          <a:lstStyle/>
          <a:p>
            <a:pPr algn="ctr"/>
            <a:r>
              <a:rPr lang="en-US" dirty="0"/>
              <a:t>Renaissance</a:t>
            </a:r>
          </a:p>
        </p:txBody>
      </p:sp>
      <p:sp>
        <p:nvSpPr>
          <p:cNvPr id="8" name="Text Placeholder 7"/>
          <p:cNvSpPr>
            <a:spLocks noGrp="1"/>
          </p:cNvSpPr>
          <p:nvPr>
            <p:ph type="body" idx="1"/>
          </p:nvPr>
        </p:nvSpPr>
        <p:spPr>
          <a:xfrm>
            <a:off x="912812" y="6139676"/>
            <a:ext cx="4973041" cy="512064"/>
          </a:xfrm>
        </p:spPr>
        <p:txBody>
          <a:bodyPr/>
          <a:lstStyle/>
          <a:p>
            <a:pPr algn="ctr"/>
            <a:r>
              <a:rPr lang="en-US" dirty="0"/>
              <a:t>Leonardo da Vinci</a:t>
            </a:r>
          </a:p>
        </p:txBody>
      </p:sp>
      <p:pic>
        <p:nvPicPr>
          <p:cNvPr id="9218" name="Picture 2" descr="http://www.andreabalt.com/wp-content/uploads/2014/02/leonardo-da-vinci-0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1029"/>
          <a:stretch/>
        </p:blipFill>
        <p:spPr bwMode="auto">
          <a:xfrm>
            <a:off x="6116041" y="152400"/>
            <a:ext cx="4245571" cy="649934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www.artquotes.net/masters/leonardo-da-vinci/mona-lisa-paint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6040" y="152399"/>
            <a:ext cx="4245571" cy="6499341"/>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upload.wikimedia.org/wikipedia/commons/c/ca/Leonardo_da_Vinci_-_Ultima_cena_-_ca_197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6212" y="1244600"/>
            <a:ext cx="9525000" cy="4848225"/>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http://www.drawingsofleonardo.org/images/skull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85853" y="119006"/>
            <a:ext cx="5085359" cy="6532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930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fade">
                                      <p:cBhvr>
                                        <p:cTn id="12" dur="500"/>
                                        <p:tgtEl>
                                          <p:spTgt spid="92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224"/>
                                        </p:tgtEl>
                                        <p:attrNameLst>
                                          <p:attrName>style.visibility</p:attrName>
                                        </p:attrNameLst>
                                      </p:cBhvr>
                                      <p:to>
                                        <p:strVal val="visible"/>
                                      </p:to>
                                    </p:set>
                                    <p:animEffect transition="in" filter="fade">
                                      <p:cBhvr>
                                        <p:cTn id="17" dur="500"/>
                                        <p:tgtEl>
                                          <p:spTgt spid="9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751012" y="152399"/>
            <a:ext cx="3834103" cy="939800"/>
          </a:xfrm>
        </p:spPr>
        <p:txBody>
          <a:bodyPr/>
          <a:lstStyle/>
          <a:p>
            <a:pPr algn="ctr"/>
            <a:r>
              <a:rPr lang="en-US" dirty="0"/>
              <a:t>Renaissance</a:t>
            </a:r>
          </a:p>
        </p:txBody>
      </p:sp>
      <p:sp>
        <p:nvSpPr>
          <p:cNvPr id="8" name="Text Placeholder 7"/>
          <p:cNvSpPr>
            <a:spLocks noGrp="1"/>
          </p:cNvSpPr>
          <p:nvPr>
            <p:ph type="body" idx="1"/>
          </p:nvPr>
        </p:nvSpPr>
        <p:spPr>
          <a:xfrm>
            <a:off x="912812" y="6139676"/>
            <a:ext cx="4973041" cy="512064"/>
          </a:xfrm>
        </p:spPr>
        <p:txBody>
          <a:bodyPr/>
          <a:lstStyle/>
          <a:p>
            <a:pPr algn="ctr"/>
            <a:r>
              <a:rPr lang="en-US" dirty="0" err="1"/>
              <a:t>Michaelaneglo</a:t>
            </a:r>
            <a:endParaRPr lang="en-US" dirty="0"/>
          </a:p>
        </p:txBody>
      </p:sp>
      <p:pic>
        <p:nvPicPr>
          <p:cNvPr id="11270" name="Picture 6" descr="http://www.econ.ohio-state.edu/jhm/arch/david/David_von_Michelangel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6412" y="228600"/>
            <a:ext cx="3352800" cy="640808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upload.wikimedia.org/wikipedia/commons/1/1f/Michelangelo%27s_Pieta_5450_cropncleaned_edi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9612" y="180974"/>
            <a:ext cx="5812970" cy="6470766"/>
          </a:xfrm>
          <a:prstGeom prst="rect">
            <a:avLst/>
          </a:prstGeom>
          <a:noFill/>
          <a:extLst>
            <a:ext uri="{909E8E84-426E-40DD-AFC4-6F175D3DCCD1}">
              <a14:hiddenFill xmlns:a14="http://schemas.microsoft.com/office/drawing/2010/main">
                <a:solidFill>
                  <a:srgbClr val="FFFFFF"/>
                </a:solidFill>
              </a14:hiddenFill>
            </a:ext>
          </a:extLst>
        </p:spPr>
      </p:pic>
      <p:pic>
        <p:nvPicPr>
          <p:cNvPr id="102402" name="Picture 2" descr="http://i2.cdn.turner.com/cnnnext/dam/assets/121030073909-sistine-chapel-7-story-top.jpg"/>
          <p:cNvPicPr>
            <a:picLocks noChangeAspect="1" noChangeArrowheads="1"/>
          </p:cNvPicPr>
          <p:nvPr/>
        </p:nvPicPr>
        <p:blipFill>
          <a:blip r:embed="rId4" cstate="print"/>
          <a:srcRect/>
          <a:stretch>
            <a:fillRect/>
          </a:stretch>
        </p:blipFill>
        <p:spPr bwMode="auto">
          <a:xfrm>
            <a:off x="0" y="0"/>
            <a:ext cx="12191996" cy="6858000"/>
          </a:xfrm>
          <a:prstGeom prst="rect">
            <a:avLst/>
          </a:prstGeom>
          <a:noFill/>
        </p:spPr>
      </p:pic>
      <p:pic>
        <p:nvPicPr>
          <p:cNvPr id="102404" name="Picture 4" descr="https://upload.wikimedia.org/wikipedia/commons/c/c1/Michelangelo_Buonarroti_-_Jugement_dernier.jpg"/>
          <p:cNvPicPr>
            <a:picLocks noChangeAspect="1" noChangeArrowheads="1"/>
          </p:cNvPicPr>
          <p:nvPr/>
        </p:nvPicPr>
        <p:blipFill>
          <a:blip r:embed="rId5" cstate="print"/>
          <a:srcRect/>
          <a:stretch>
            <a:fillRect/>
          </a:stretch>
        </p:blipFill>
        <p:spPr bwMode="auto">
          <a:xfrm>
            <a:off x="0" y="0"/>
            <a:ext cx="6170612" cy="6868817"/>
          </a:xfrm>
          <a:prstGeom prst="rect">
            <a:avLst/>
          </a:prstGeom>
          <a:noFill/>
        </p:spPr>
      </p:pic>
    </p:spTree>
    <p:extLst>
      <p:ext uri="{BB962C8B-B14F-4D97-AF65-F5344CB8AC3E}">
        <p14:creationId xmlns:p14="http://schemas.microsoft.com/office/powerpoint/2010/main" val="924233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70"/>
                                        </p:tgtEl>
                                        <p:attrNameLst>
                                          <p:attrName>style.visibility</p:attrName>
                                        </p:attrNameLst>
                                      </p:cBhvr>
                                      <p:to>
                                        <p:strVal val="visible"/>
                                      </p:to>
                                    </p:set>
                                    <p:animEffect transition="in" filter="fade">
                                      <p:cBhvr>
                                        <p:cTn id="12" dur="500"/>
                                        <p:tgtEl>
                                          <p:spTgt spid="1127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402"/>
                                        </p:tgtEl>
                                        <p:attrNameLst>
                                          <p:attrName>style.visibility</p:attrName>
                                        </p:attrNameLst>
                                      </p:cBhvr>
                                      <p:to>
                                        <p:strVal val="visible"/>
                                      </p:to>
                                    </p:set>
                                    <p:animEffect transition="in" filter="fade">
                                      <p:cBhvr>
                                        <p:cTn id="17" dur="2000"/>
                                        <p:tgtEl>
                                          <p:spTgt spid="10240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404"/>
                                        </p:tgtEl>
                                        <p:attrNameLst>
                                          <p:attrName>style.visibility</p:attrName>
                                        </p:attrNameLst>
                                      </p:cBhvr>
                                      <p:to>
                                        <p:strVal val="visible"/>
                                      </p:to>
                                    </p:set>
                                    <p:animEffect transition="in" filter="fade">
                                      <p:cBhvr>
                                        <p:cTn id="22" dur="500"/>
                                        <p:tgtEl>
                                          <p:spTgt spid="102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dirty="0"/>
              <a:t>Renaissance </a:t>
            </a:r>
          </a:p>
        </p:txBody>
      </p:sp>
      <p:sp>
        <p:nvSpPr>
          <p:cNvPr id="9" name="Text Placeholder 7"/>
          <p:cNvSpPr txBox="1">
            <a:spLocks/>
          </p:cNvSpPr>
          <p:nvPr/>
        </p:nvSpPr>
        <p:spPr>
          <a:xfrm>
            <a:off x="3732212" y="6178550"/>
            <a:ext cx="4973041" cy="512064"/>
          </a:xfrm>
          <a:prstGeom prst="rect">
            <a:avLst/>
          </a:prstGeom>
        </p:spPr>
        <p:txBody>
          <a:bodyPr vert="horz" lIns="121899" tIns="60949" rIns="121899" bIns="60949" rtlCol="0">
            <a:normAutofit/>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baseline="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baseline="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baseline="0">
                <a:solidFill>
                  <a:schemeClr val="tx1"/>
                </a:solidFill>
                <a:latin typeface="+mn-lt"/>
                <a:ea typeface="+mn-ea"/>
                <a:cs typeface="+mn-cs"/>
              </a:defRPr>
            </a:lvl9pPr>
          </a:lstStyle>
          <a:p>
            <a:pPr algn="ctr"/>
            <a:r>
              <a:rPr lang="en-US" b="1" dirty="0"/>
              <a:t>Raphael Sanzio</a:t>
            </a:r>
          </a:p>
        </p:txBody>
      </p:sp>
      <p:pic>
        <p:nvPicPr>
          <p:cNvPr id="12292" name="Picture 4" descr="http://upload.wikimedia.org/wikipedia/commons/1/15/Petersdom_von_Engelsburg_gesehe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4538" y="1600200"/>
            <a:ext cx="5895429" cy="4419600"/>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uploads5.wikipaintings.org/images/raphael/school-of-athens-detail-from-right-hand-side-showing-diogenes-on-the-steps-and-euclid-15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309" y="12699"/>
            <a:ext cx="10115550" cy="6845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1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294"/>
                                        </p:tgtEl>
                                        <p:attrNameLst>
                                          <p:attrName>style.visibility</p:attrName>
                                        </p:attrNameLst>
                                      </p:cBhvr>
                                      <p:to>
                                        <p:strVal val="visible"/>
                                      </p:to>
                                    </p:set>
                                    <p:animEffect transition="in" filter="fade">
                                      <p:cBhvr>
                                        <p:cTn id="12" dur="500"/>
                                        <p:tgtEl>
                                          <p:spTgt spid="12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9746" name="Picture 2" descr="https://upload.wikimedia.org/wikipedia/commons/8/89/Parmigianino_003b.jpg"/>
          <p:cNvPicPr>
            <a:picLocks noChangeAspect="1" noChangeArrowheads="1"/>
          </p:cNvPicPr>
          <p:nvPr/>
        </p:nvPicPr>
        <p:blipFill>
          <a:blip r:embed="rId2" cstate="print"/>
          <a:srcRect/>
          <a:stretch>
            <a:fillRect/>
          </a:stretch>
        </p:blipFill>
        <p:spPr bwMode="auto">
          <a:xfrm>
            <a:off x="0" y="0"/>
            <a:ext cx="4418012" cy="6858000"/>
          </a:xfrm>
          <a:prstGeom prst="rect">
            <a:avLst/>
          </a:prstGeom>
          <a:noFill/>
        </p:spPr>
      </p:pic>
      <p:pic>
        <p:nvPicPr>
          <p:cNvPr id="159748" name="Picture 4" descr="https://upload.wikimedia.org/wikipedia/commons/5/57/Henry_Howard_Earl_of_Surrey_1546.jpg"/>
          <p:cNvPicPr>
            <a:picLocks noChangeAspect="1" noChangeArrowheads="1"/>
          </p:cNvPicPr>
          <p:nvPr/>
        </p:nvPicPr>
        <p:blipFill>
          <a:blip r:embed="rId3" cstate="print"/>
          <a:srcRect/>
          <a:stretch>
            <a:fillRect/>
          </a:stretch>
        </p:blipFill>
        <p:spPr bwMode="auto">
          <a:xfrm>
            <a:off x="4418012" y="-22444"/>
            <a:ext cx="6629400" cy="6880444"/>
          </a:xfrm>
          <a:prstGeom prst="rect">
            <a:avLst/>
          </a:prstGeom>
          <a:noFill/>
        </p:spPr>
      </p:pic>
      <p:sp>
        <p:nvSpPr>
          <p:cNvPr id="6" name="Rectangle 5"/>
          <p:cNvSpPr/>
          <p:nvPr/>
        </p:nvSpPr>
        <p:spPr>
          <a:xfrm>
            <a:off x="3046412" y="5867400"/>
            <a:ext cx="43434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Mannerism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Renaissance View of Women</a:t>
            </a:r>
          </a:p>
        </p:txBody>
      </p:sp>
      <p:pic>
        <p:nvPicPr>
          <p:cNvPr id="152578" name="Picture 2" descr="http://img2.imagesbn.com/p/9780760768327_p0_v1_s260x420.jpg"/>
          <p:cNvPicPr>
            <a:picLocks noChangeAspect="1" noChangeArrowheads="1"/>
          </p:cNvPicPr>
          <p:nvPr/>
        </p:nvPicPr>
        <p:blipFill>
          <a:blip r:embed="rId2" cstate="print"/>
          <a:srcRect/>
          <a:stretch>
            <a:fillRect/>
          </a:stretch>
        </p:blipFill>
        <p:spPr bwMode="auto">
          <a:xfrm>
            <a:off x="455612" y="1600200"/>
            <a:ext cx="3124200" cy="4686301"/>
          </a:xfrm>
          <a:prstGeom prst="rect">
            <a:avLst/>
          </a:prstGeom>
          <a:noFill/>
        </p:spPr>
      </p:pic>
      <p:pic>
        <p:nvPicPr>
          <p:cNvPr id="152580" name="Picture 4" descr="https://www.nwhm.org/media/category/support/depizan/christine.jpg"/>
          <p:cNvPicPr>
            <a:picLocks noChangeAspect="1" noChangeArrowheads="1"/>
          </p:cNvPicPr>
          <p:nvPr/>
        </p:nvPicPr>
        <p:blipFill>
          <a:blip r:embed="rId3" cstate="print"/>
          <a:srcRect/>
          <a:stretch>
            <a:fillRect/>
          </a:stretch>
        </p:blipFill>
        <p:spPr bwMode="auto">
          <a:xfrm>
            <a:off x="3808412" y="1600200"/>
            <a:ext cx="3879414" cy="4648200"/>
          </a:xfrm>
          <a:prstGeom prst="rect">
            <a:avLst/>
          </a:prstGeom>
          <a:noFill/>
        </p:spPr>
      </p:pic>
      <p:sp>
        <p:nvSpPr>
          <p:cNvPr id="6" name="Rectangle 5"/>
          <p:cNvSpPr/>
          <p:nvPr/>
        </p:nvSpPr>
        <p:spPr>
          <a:xfrm>
            <a:off x="4037012" y="6273225"/>
            <a:ext cx="3335338" cy="461665"/>
          </a:xfrm>
          <a:prstGeom prst="rect">
            <a:avLst/>
          </a:prstGeom>
          <a:gradFill>
            <a:gsLst>
              <a:gs pos="0">
                <a:schemeClr val="dk1">
                  <a:shade val="51000"/>
                  <a:satMod val="130000"/>
                  <a:alpha val="50000"/>
                </a:schemeClr>
              </a:gs>
              <a:gs pos="80000">
                <a:schemeClr val="dk1">
                  <a:shade val="93000"/>
                  <a:satMod val="130000"/>
                  <a:alpha val="60000"/>
                </a:schemeClr>
              </a:gs>
              <a:gs pos="100000">
                <a:schemeClr val="dk1">
                  <a:shade val="94000"/>
                  <a:satMod val="135000"/>
                  <a:alpha val="67000"/>
                </a:schemeClr>
              </a:gs>
            </a:gsLst>
          </a:gradFill>
        </p:spPr>
        <p:style>
          <a:lnRef idx="1">
            <a:schemeClr val="dk1"/>
          </a:lnRef>
          <a:fillRef idx="3">
            <a:schemeClr val="dk1"/>
          </a:fillRef>
          <a:effectRef idx="2">
            <a:schemeClr val="dk1"/>
          </a:effectRef>
          <a:fontRef idx="minor">
            <a:schemeClr val="lt1"/>
          </a:fontRef>
        </p:style>
        <p:txBody>
          <a:bodyPr wrap="square">
            <a:spAutoFit/>
          </a:bodyPr>
          <a:lstStyle/>
          <a:p>
            <a:pPr algn="ctr"/>
            <a:r>
              <a:rPr lang="en-US" b="1" dirty="0"/>
              <a:t>Christina Pizan</a:t>
            </a:r>
          </a:p>
        </p:txBody>
      </p:sp>
      <p:pic>
        <p:nvPicPr>
          <p:cNvPr id="152582" name="Picture 6" descr="http://upload.wikimedia.org/wikipedia/commons/6/6d/Tizian_056.jpg"/>
          <p:cNvPicPr>
            <a:picLocks noChangeAspect="1" noChangeArrowheads="1"/>
          </p:cNvPicPr>
          <p:nvPr/>
        </p:nvPicPr>
        <p:blipFill>
          <a:blip r:embed="rId4" cstate="print"/>
          <a:srcRect/>
          <a:stretch>
            <a:fillRect/>
          </a:stretch>
        </p:blipFill>
        <p:spPr bwMode="auto">
          <a:xfrm>
            <a:off x="8151812" y="1600200"/>
            <a:ext cx="2819400" cy="4559770"/>
          </a:xfrm>
          <a:prstGeom prst="rect">
            <a:avLst/>
          </a:prstGeom>
          <a:noFill/>
        </p:spPr>
      </p:pic>
      <p:sp>
        <p:nvSpPr>
          <p:cNvPr id="8" name="Rectangle 7"/>
          <p:cNvSpPr/>
          <p:nvPr/>
        </p:nvSpPr>
        <p:spPr>
          <a:xfrm>
            <a:off x="7923212" y="6248400"/>
            <a:ext cx="3335338" cy="461665"/>
          </a:xfrm>
          <a:prstGeom prst="rect">
            <a:avLst/>
          </a:prstGeom>
          <a:gradFill>
            <a:gsLst>
              <a:gs pos="0">
                <a:schemeClr val="dk1">
                  <a:shade val="51000"/>
                  <a:satMod val="130000"/>
                  <a:alpha val="50000"/>
                </a:schemeClr>
              </a:gs>
              <a:gs pos="80000">
                <a:schemeClr val="dk1">
                  <a:shade val="93000"/>
                  <a:satMod val="130000"/>
                  <a:alpha val="60000"/>
                </a:schemeClr>
              </a:gs>
              <a:gs pos="100000">
                <a:schemeClr val="dk1">
                  <a:shade val="94000"/>
                  <a:satMod val="135000"/>
                  <a:alpha val="67000"/>
                </a:schemeClr>
              </a:gs>
            </a:gsLst>
          </a:gradFill>
        </p:spPr>
        <p:style>
          <a:lnRef idx="1">
            <a:schemeClr val="dk1"/>
          </a:lnRef>
          <a:fillRef idx="3">
            <a:schemeClr val="dk1"/>
          </a:fillRef>
          <a:effectRef idx="2">
            <a:schemeClr val="dk1"/>
          </a:effectRef>
          <a:fontRef idx="minor">
            <a:schemeClr val="lt1"/>
          </a:fontRef>
        </p:style>
        <p:txBody>
          <a:bodyPr wrap="square">
            <a:spAutoFit/>
          </a:bodyPr>
          <a:lstStyle/>
          <a:p>
            <a:pPr algn="ctr"/>
            <a:r>
              <a:rPr lang="en-US" b="1" dirty="0"/>
              <a:t>Isabella </a:t>
            </a:r>
            <a:r>
              <a:rPr lang="en-US" b="1" dirty="0" err="1"/>
              <a:t>d’Este</a:t>
            </a:r>
            <a:endParaRPr lang="en-US"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2578"/>
                                        </p:tgtEl>
                                        <p:attrNameLst>
                                          <p:attrName>style.visibility</p:attrName>
                                        </p:attrNameLst>
                                      </p:cBhvr>
                                      <p:to>
                                        <p:strVal val="visible"/>
                                      </p:to>
                                    </p:set>
                                    <p:animEffect transition="in" filter="blinds(horizontal)">
                                      <p:cBhvr>
                                        <p:cTn id="7" dur="500"/>
                                        <p:tgtEl>
                                          <p:spTgt spid="15257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52580"/>
                                        </p:tgtEl>
                                        <p:attrNameLst>
                                          <p:attrName>style.visibility</p:attrName>
                                        </p:attrNameLst>
                                      </p:cBhvr>
                                      <p:to>
                                        <p:strVal val="visible"/>
                                      </p:to>
                                    </p:set>
                                    <p:animEffect transition="in" filter="blinds(horizontal)">
                                      <p:cBhvr>
                                        <p:cTn id="12" dur="500"/>
                                        <p:tgtEl>
                                          <p:spTgt spid="15258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52582"/>
                                        </p:tgtEl>
                                        <p:attrNameLst>
                                          <p:attrName>style.visibility</p:attrName>
                                        </p:attrNameLst>
                                      </p:cBhvr>
                                      <p:to>
                                        <p:strVal val="visible"/>
                                      </p:to>
                                    </p:set>
                                    <p:animEffect transition="in" filter="blinds(horizontal)">
                                      <p:cBhvr>
                                        <p:cTn id="22" dur="500"/>
                                        <p:tgtEl>
                                          <p:spTgt spid="15258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406294" y="228601"/>
            <a:ext cx="11376237" cy="758825"/>
          </a:xfrm>
        </p:spPr>
        <p:txBody>
          <a:bodyPr/>
          <a:lstStyle/>
          <a:p>
            <a:pPr algn="ctr" eaLnBrk="1" hangingPunct="1"/>
            <a:r>
              <a:rPr lang="en-US" dirty="0">
                <a:solidFill>
                  <a:srgbClr val="7B9899"/>
                </a:solidFill>
              </a:rPr>
              <a:t>Portugal Leads the Way</a:t>
            </a:r>
          </a:p>
        </p:txBody>
      </p:sp>
      <p:sp>
        <p:nvSpPr>
          <p:cNvPr id="19459" name="Content Placeholder 2"/>
          <p:cNvSpPr>
            <a:spLocks noGrp="1"/>
          </p:cNvSpPr>
          <p:nvPr>
            <p:ph sz="quarter" idx="1"/>
          </p:nvPr>
        </p:nvSpPr>
        <p:spPr>
          <a:xfrm>
            <a:off x="406294" y="1219200"/>
            <a:ext cx="7745518" cy="5334000"/>
          </a:xfrm>
        </p:spPr>
        <p:txBody>
          <a:bodyPr>
            <a:normAutofit/>
          </a:bodyPr>
          <a:lstStyle/>
          <a:p>
            <a:pPr eaLnBrk="1" hangingPunct="1"/>
            <a:r>
              <a:rPr lang="en-US" sz="2800" dirty="0">
                <a:solidFill>
                  <a:srgbClr val="002060"/>
                </a:solidFill>
              </a:rPr>
              <a:t>One leading country in developing  early exploration was Portugal.</a:t>
            </a:r>
          </a:p>
          <a:p>
            <a:pPr eaLnBrk="1" hangingPunct="1"/>
            <a:endParaRPr lang="en-US" sz="2800" dirty="0">
              <a:solidFill>
                <a:srgbClr val="002060"/>
              </a:solidFill>
            </a:endParaRPr>
          </a:p>
          <a:p>
            <a:pPr eaLnBrk="1" hangingPunct="1"/>
            <a:r>
              <a:rPr lang="en-US" sz="2800" dirty="0">
                <a:solidFill>
                  <a:srgbClr val="002060"/>
                </a:solidFill>
              </a:rPr>
              <a:t>They were able to do this by strong support by their government, led by </a:t>
            </a:r>
            <a:r>
              <a:rPr lang="en-US" sz="2800" b="1" dirty="0">
                <a:solidFill>
                  <a:srgbClr val="002060"/>
                </a:solidFill>
              </a:rPr>
              <a:t>Prince Henry </a:t>
            </a:r>
            <a:r>
              <a:rPr lang="en-US" sz="2800" dirty="0">
                <a:solidFill>
                  <a:srgbClr val="002060"/>
                </a:solidFill>
              </a:rPr>
              <a:t>(Henry the Navigator) son of Portugal’s King. </a:t>
            </a:r>
          </a:p>
          <a:p>
            <a:pPr eaLnBrk="1" hangingPunct="1"/>
            <a:endParaRPr lang="en-US" sz="2800" dirty="0">
              <a:solidFill>
                <a:srgbClr val="002060"/>
              </a:solidFill>
            </a:endParaRPr>
          </a:p>
          <a:p>
            <a:pPr eaLnBrk="1" hangingPunct="1"/>
            <a:r>
              <a:rPr lang="en-US" sz="2800" dirty="0">
                <a:solidFill>
                  <a:srgbClr val="002060"/>
                </a:solidFill>
              </a:rPr>
              <a:t>They also were competing with Spain for influence and power.</a:t>
            </a:r>
          </a:p>
        </p:txBody>
      </p:sp>
      <p:pic>
        <p:nvPicPr>
          <p:cNvPr id="32772" name="Picture 2"/>
          <p:cNvPicPr>
            <a:picLocks noChangeAspect="1" noChangeArrowheads="1"/>
          </p:cNvPicPr>
          <p:nvPr/>
        </p:nvPicPr>
        <p:blipFill>
          <a:blip r:embed="rId2" cstate="print"/>
          <a:srcRect/>
          <a:stretch>
            <a:fillRect/>
          </a:stretch>
        </p:blipFill>
        <p:spPr bwMode="auto">
          <a:xfrm>
            <a:off x="8532812" y="2362200"/>
            <a:ext cx="3342828" cy="318135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blinds(horizontal)">
                                      <p:cBhvr>
                                        <p:cTn id="7" dur="500"/>
                                        <p:tgtEl>
                                          <p:spTgt spid="194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9459">
                                            <p:txEl>
                                              <p:pRg st="2" end="2"/>
                                            </p:txEl>
                                          </p:spTgt>
                                        </p:tgtEl>
                                        <p:attrNameLst>
                                          <p:attrName>style.visibility</p:attrName>
                                        </p:attrNameLst>
                                      </p:cBhvr>
                                      <p:to>
                                        <p:strVal val="visible"/>
                                      </p:to>
                                    </p:set>
                                    <p:animEffect transition="in" filter="blinds(horizontal)">
                                      <p:cBhvr>
                                        <p:cTn id="12" dur="500"/>
                                        <p:tgtEl>
                                          <p:spTgt spid="1945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9459">
                                            <p:txEl>
                                              <p:pRg st="4" end="4"/>
                                            </p:txEl>
                                          </p:spTgt>
                                        </p:tgtEl>
                                        <p:attrNameLst>
                                          <p:attrName>style.visibility</p:attrName>
                                        </p:attrNameLst>
                                      </p:cBhvr>
                                      <p:to>
                                        <p:strVal val="visible"/>
                                      </p:to>
                                    </p:set>
                                    <p:animEffect transition="in" filter="blinds(horizontal)">
                                      <p:cBhvr>
                                        <p:cTn id="17" dur="500"/>
                                        <p:tgtEl>
                                          <p:spTgt spid="1945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upload.wikimedia.org/wikipedia/commons/thumb/8/89/Colonisation2.gif/800px-Colonisation2.gif"/>
          <p:cNvPicPr>
            <a:picLocks noChangeAspect="1" noChangeArrowheads="1" noCrop="1"/>
          </p:cNvPicPr>
          <p:nvPr/>
        </p:nvPicPr>
        <p:blipFill>
          <a:blip r:embed="rId2" cstate="print"/>
          <a:srcRect/>
          <a:stretch>
            <a:fillRect/>
          </a:stretch>
        </p:blipFill>
        <p:spPr bwMode="auto">
          <a:xfrm>
            <a:off x="0" y="0"/>
            <a:ext cx="12038346" cy="6858000"/>
          </a:xfrm>
          <a:prstGeom prst="rect">
            <a:avLst/>
          </a:prstGeom>
          <a:noFill/>
        </p:spPr>
      </p:pic>
      <p:sp>
        <p:nvSpPr>
          <p:cNvPr id="5" name="Title 4"/>
          <p:cNvSpPr>
            <a:spLocks noGrp="1"/>
          </p:cNvSpPr>
          <p:nvPr>
            <p:ph type="title"/>
          </p:nvPr>
        </p:nvSpPr>
        <p:spPr/>
        <p:txBody>
          <a:bodyPr/>
          <a:lstStyle/>
          <a:p>
            <a:r>
              <a:rPr lang="en-US" dirty="0"/>
              <a:t>History of Colonialism</a:t>
            </a:r>
          </a:p>
        </p:txBody>
      </p:sp>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European Exploration</a:t>
            </a:r>
          </a:p>
        </p:txBody>
      </p:sp>
      <p:sp>
        <p:nvSpPr>
          <p:cNvPr id="3" name="Content Placeholder 2"/>
          <p:cNvSpPr>
            <a:spLocks noGrp="1"/>
          </p:cNvSpPr>
          <p:nvPr>
            <p:ph idx="1"/>
          </p:nvPr>
        </p:nvSpPr>
        <p:spPr>
          <a:xfrm>
            <a:off x="531812" y="1701800"/>
            <a:ext cx="11125200" cy="4470400"/>
          </a:xfrm>
        </p:spPr>
        <p:txBody>
          <a:bodyPr>
            <a:normAutofit/>
          </a:bodyPr>
          <a:lstStyle/>
          <a:p>
            <a:r>
              <a:rPr lang="en-US" sz="3600" dirty="0"/>
              <a:t>God Glory and Gold mainly led the European explorers to search out territories in the new world, in Africa and in Asia.</a:t>
            </a:r>
          </a:p>
          <a:p>
            <a:endParaRPr lang="en-US" sz="3600" dirty="0"/>
          </a:p>
          <a:p>
            <a:r>
              <a:rPr lang="en-US" sz="3600" dirty="0">
                <a:solidFill>
                  <a:srgbClr val="002060"/>
                </a:solidFill>
              </a:rPr>
              <a:t>The theory of </a:t>
            </a:r>
            <a:r>
              <a:rPr lang="en-US" sz="3600" b="1" dirty="0">
                <a:solidFill>
                  <a:srgbClr val="002060"/>
                </a:solidFill>
              </a:rPr>
              <a:t>mercantilism</a:t>
            </a:r>
            <a:r>
              <a:rPr lang="en-US" sz="3600" dirty="0">
                <a:solidFill>
                  <a:srgbClr val="002060"/>
                </a:solidFill>
              </a:rPr>
              <a:t> was the idea behind maximizing your exports and gain precious metals to enable the state to defend itself.</a:t>
            </a:r>
          </a:p>
          <a:p>
            <a:endParaRPr lang="en-US" sz="3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140290" name="AutoShape 2" descr="https://globalimperialism.wikispaces.com/file/view/merc._pic.JPG/116057177/800x303/merc._pic.JPG"/>
          <p:cNvSpPr>
            <a:spLocks noChangeAspect="1" noChangeArrowheads="1"/>
          </p:cNvSpPr>
          <p:nvPr/>
        </p:nvSpPr>
        <p:spPr bwMode="auto">
          <a:xfrm>
            <a:off x="63500" y="-136525"/>
            <a:ext cx="7524750" cy="2857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40292" name="Picture 4" descr="https://globalimperialism.wikispaces.com/file/view/merc._pic.JPG/116057177/800x303/merc._pic.JPG"/>
          <p:cNvPicPr>
            <a:picLocks noChangeAspect="1" noChangeArrowheads="1"/>
          </p:cNvPicPr>
          <p:nvPr/>
        </p:nvPicPr>
        <p:blipFill>
          <a:blip r:embed="rId2" cstate="print"/>
          <a:srcRect/>
          <a:stretch>
            <a:fillRect/>
          </a:stretch>
        </p:blipFill>
        <p:spPr bwMode="auto">
          <a:xfrm>
            <a:off x="0" y="0"/>
            <a:ext cx="12252960" cy="68580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solidFill>
              </a:rPr>
              <a:t>Quote Section</a:t>
            </a:r>
          </a:p>
        </p:txBody>
      </p:sp>
      <p:sp>
        <p:nvSpPr>
          <p:cNvPr id="3" name="Content Placeholder 2"/>
          <p:cNvSpPr>
            <a:spLocks noGrp="1"/>
          </p:cNvSpPr>
          <p:nvPr>
            <p:ph sz="quarter" idx="1"/>
          </p:nvPr>
        </p:nvSpPr>
        <p:spPr>
          <a:xfrm>
            <a:off x="531812" y="1701800"/>
            <a:ext cx="10742851" cy="1041400"/>
          </a:xfrm>
        </p:spPr>
        <p:txBody>
          <a:bodyPr>
            <a:normAutofit/>
          </a:bodyPr>
          <a:lstStyle/>
          <a:p>
            <a:r>
              <a:rPr lang="en-US" sz="2800" dirty="0"/>
              <a:t>Galileo, Kepler, Copernicus, Newton, Descartes, Hobbes, Rousseau, Voltaire, Montesquieu, Kant</a:t>
            </a:r>
          </a:p>
        </p:txBody>
      </p:sp>
      <p:pic>
        <p:nvPicPr>
          <p:cNvPr id="18434" name="Picture 2" descr="http://www.mrshaffersclass.com/siteimages/scientific%20revolution%20title.jpg"/>
          <p:cNvPicPr>
            <a:picLocks noChangeAspect="1" noChangeArrowheads="1"/>
          </p:cNvPicPr>
          <p:nvPr/>
        </p:nvPicPr>
        <p:blipFill>
          <a:blip r:embed="rId2" cstate="print"/>
          <a:srcRect/>
          <a:stretch>
            <a:fillRect/>
          </a:stretch>
        </p:blipFill>
        <p:spPr bwMode="auto">
          <a:xfrm>
            <a:off x="812588" y="3276600"/>
            <a:ext cx="5146393" cy="2895600"/>
          </a:xfrm>
          <a:prstGeom prst="rect">
            <a:avLst/>
          </a:prstGeom>
          <a:noFill/>
        </p:spPr>
      </p:pic>
      <p:pic>
        <p:nvPicPr>
          <p:cNvPr id="18436" name="Picture 4" descr="http://www.nuttyhistory.com/uploads/1/2/1/5/12150034/6230353_orig.jpg"/>
          <p:cNvPicPr>
            <a:picLocks noChangeAspect="1" noChangeArrowheads="1"/>
          </p:cNvPicPr>
          <p:nvPr/>
        </p:nvPicPr>
        <p:blipFill>
          <a:blip r:embed="rId3" cstate="print"/>
          <a:srcRect/>
          <a:stretch>
            <a:fillRect/>
          </a:stretch>
        </p:blipFill>
        <p:spPr bwMode="auto">
          <a:xfrm>
            <a:off x="6195987" y="3276600"/>
            <a:ext cx="5165597" cy="2981326"/>
          </a:xfrm>
          <a:prstGeom prst="rect">
            <a:avLst/>
          </a:prstGeom>
          <a:noFill/>
        </p:spPr>
      </p:pic>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9266" name="Picture 2" descr="https://gnicholls.files.wordpress.com/2013/02/mercantilism-1.jpg"/>
          <p:cNvPicPr>
            <a:picLocks noChangeAspect="1" noChangeArrowheads="1"/>
          </p:cNvPicPr>
          <p:nvPr/>
        </p:nvPicPr>
        <p:blipFill>
          <a:blip r:embed="rId2" cstate="print"/>
          <a:srcRect/>
          <a:stretch>
            <a:fillRect/>
          </a:stretch>
        </p:blipFill>
        <p:spPr bwMode="auto">
          <a:xfrm>
            <a:off x="-1" y="0"/>
            <a:ext cx="12188825" cy="6836971"/>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irc_mi" descr="https://encrypted-tbn0.gstatic.com/images?q=tbn:ANd9GcRIezfw_jWiPWYggAGi5KFHkjScL0QFYILN74qoAAj6X9Exvv8b"/>
          <p:cNvPicPr/>
          <p:nvPr/>
        </p:nvPicPr>
        <p:blipFill>
          <a:blip r:embed="rId2" cstate="print"/>
          <a:srcRect/>
          <a:stretch>
            <a:fillRect/>
          </a:stretch>
        </p:blipFill>
        <p:spPr bwMode="auto">
          <a:xfrm>
            <a:off x="-1" y="0"/>
            <a:ext cx="12188825"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File:Viajes de colon en.svg"/>
          <p:cNvPicPr/>
          <p:nvPr/>
        </p:nvPicPr>
        <p:blipFill>
          <a:blip r:embed="rId2" cstate="print"/>
          <a:srcRect/>
          <a:stretch>
            <a:fillRect/>
          </a:stretch>
        </p:blipFill>
        <p:spPr bwMode="auto">
          <a:xfrm>
            <a:off x="0" y="0"/>
            <a:ext cx="11961812"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824092" y="2743200"/>
            <a:ext cx="8637983" cy="1673225"/>
          </a:xfrm>
        </p:spPr>
        <p:txBody>
          <a:bodyPr/>
          <a:lstStyle/>
          <a:p>
            <a:pPr>
              <a:defRPr/>
            </a:pPr>
            <a:endParaRPr lang="en-US"/>
          </a:p>
        </p:txBody>
      </p:sp>
      <p:sp>
        <p:nvSpPr>
          <p:cNvPr id="14339" name="Title 2"/>
          <p:cNvSpPr>
            <a:spLocks noGrp="1"/>
          </p:cNvSpPr>
          <p:nvPr>
            <p:ph type="title"/>
          </p:nvPr>
        </p:nvSpPr>
        <p:spPr/>
        <p:txBody>
          <a:bodyPr/>
          <a:lstStyle/>
          <a:p>
            <a:endParaRPr lang="en-US"/>
          </a:p>
        </p:txBody>
      </p:sp>
      <p:pic>
        <p:nvPicPr>
          <p:cNvPr id="14340" name="Picture 2" descr="http://johngerber.world.edu/files/2013/02/wh18_columbianexchange.jpeg"/>
          <p:cNvPicPr>
            <a:picLocks noChangeAspect="1" noChangeArrowheads="1"/>
          </p:cNvPicPr>
          <p:nvPr/>
        </p:nvPicPr>
        <p:blipFill>
          <a:blip r:embed="rId2" cstate="print"/>
          <a:srcRect/>
          <a:stretch>
            <a:fillRect/>
          </a:stretch>
        </p:blipFill>
        <p:spPr bwMode="auto">
          <a:xfrm>
            <a:off x="-1" y="0"/>
            <a:ext cx="12188825" cy="6858000"/>
          </a:xfrm>
          <a:prstGeom prst="rect">
            <a:avLst/>
          </a:prstGeom>
          <a:noFill/>
          <a:ln w="9525">
            <a:noFill/>
            <a:miter lim="800000"/>
            <a:headEnd/>
            <a:tailEnd/>
          </a:ln>
        </p:spPr>
      </p:pic>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p:cNvSpPr>
          <p:nvPr>
            <p:ph type="title" idx="4294967295"/>
          </p:nvPr>
        </p:nvSpPr>
        <p:spPr>
          <a:xfrm>
            <a:off x="1065212" y="0"/>
            <a:ext cx="10157354" cy="1016000"/>
          </a:xfrm>
        </p:spPr>
        <p:txBody>
          <a:bodyPr/>
          <a:lstStyle/>
          <a:p>
            <a:pPr algn="ctr"/>
            <a:r>
              <a:rPr lang="en-US" dirty="0"/>
              <a:t>Commercial Revolution</a:t>
            </a:r>
          </a:p>
        </p:txBody>
      </p:sp>
      <p:sp>
        <p:nvSpPr>
          <p:cNvPr id="41987" name="Rectangle 3"/>
          <p:cNvSpPr>
            <a:spLocks noGrp="1"/>
          </p:cNvSpPr>
          <p:nvPr>
            <p:ph type="body" idx="4294967295"/>
          </p:nvPr>
        </p:nvSpPr>
        <p:spPr>
          <a:xfrm>
            <a:off x="402062" y="1066800"/>
            <a:ext cx="11376237" cy="5562600"/>
          </a:xfrm>
        </p:spPr>
        <p:txBody>
          <a:bodyPr>
            <a:normAutofit/>
          </a:bodyPr>
          <a:lstStyle/>
          <a:p>
            <a:r>
              <a:rPr lang="en-US" sz="2700" b="1" dirty="0">
                <a:solidFill>
                  <a:srgbClr val="002060"/>
                </a:solidFill>
              </a:rPr>
              <a:t>Commercial Revolution</a:t>
            </a:r>
            <a:r>
              <a:rPr lang="en-US" sz="2700" dirty="0">
                <a:solidFill>
                  <a:srgbClr val="002060"/>
                </a:solidFill>
              </a:rPr>
              <a:t>: was a period of European economic expansion, colonialism, and mercantilism which lasted from approximately the 16th century until the early 18th century.</a:t>
            </a:r>
          </a:p>
          <a:p>
            <a:endParaRPr lang="en-US" sz="2700" dirty="0">
              <a:solidFill>
                <a:srgbClr val="002060"/>
              </a:solidFill>
            </a:endParaRPr>
          </a:p>
          <a:p>
            <a:r>
              <a:rPr lang="en-US" sz="2700" dirty="0">
                <a:solidFill>
                  <a:srgbClr val="002060"/>
                </a:solidFill>
              </a:rPr>
              <a:t>It was succeeded in the mid-18th century by the Industrial Revolution.</a:t>
            </a:r>
          </a:p>
          <a:p>
            <a:endParaRPr lang="en-US" sz="2700" dirty="0">
              <a:solidFill>
                <a:srgbClr val="002060"/>
              </a:solidFill>
            </a:endParaRPr>
          </a:p>
          <a:p>
            <a:r>
              <a:rPr lang="en-US" sz="2700" dirty="0">
                <a:solidFill>
                  <a:srgbClr val="002060"/>
                </a:solidFill>
              </a:rPr>
              <a:t>The Commercial Revolution is marked by an increase in general commerce, and in the growth of non-manufacturing pursuits, such as banking, insurance, and investing.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blinds(horizontal)">
                                      <p:cBhvr>
                                        <p:cTn id="7" dur="500"/>
                                        <p:tgtEl>
                                          <p:spTgt spid="419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1987">
                                            <p:txEl>
                                              <p:pRg st="2" end="2"/>
                                            </p:txEl>
                                          </p:spTgt>
                                        </p:tgtEl>
                                        <p:attrNameLst>
                                          <p:attrName>style.visibility</p:attrName>
                                        </p:attrNameLst>
                                      </p:cBhvr>
                                      <p:to>
                                        <p:strVal val="visible"/>
                                      </p:to>
                                    </p:set>
                                    <p:animEffect transition="in" filter="blinds(horizontal)">
                                      <p:cBhvr>
                                        <p:cTn id="12" dur="500"/>
                                        <p:tgtEl>
                                          <p:spTgt spid="4198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1987">
                                            <p:txEl>
                                              <p:pRg st="4" end="4"/>
                                            </p:txEl>
                                          </p:spTgt>
                                        </p:tgtEl>
                                        <p:attrNameLst>
                                          <p:attrName>style.visibility</p:attrName>
                                        </p:attrNameLst>
                                      </p:cBhvr>
                                      <p:to>
                                        <p:strVal val="visible"/>
                                      </p:to>
                                    </p:set>
                                    <p:animEffect transition="in" filter="blinds(horizontal)">
                                      <p:cBhvr>
                                        <p:cTn id="17" dur="500"/>
                                        <p:tgtEl>
                                          <p:spTgt spid="419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algn="ctr" eaLnBrk="1" hangingPunct="1"/>
            <a:r>
              <a:rPr lang="en-US" dirty="0">
                <a:solidFill>
                  <a:schemeClr val="tx2"/>
                </a:solidFill>
              </a:rPr>
              <a:t>Beginning in the 1600’s</a:t>
            </a:r>
          </a:p>
        </p:txBody>
      </p:sp>
      <p:sp>
        <p:nvSpPr>
          <p:cNvPr id="31747" name="Content Placeholder 2"/>
          <p:cNvSpPr>
            <a:spLocks noGrp="1"/>
          </p:cNvSpPr>
          <p:nvPr>
            <p:ph sz="quarter" idx="1"/>
          </p:nvPr>
        </p:nvSpPr>
        <p:spPr>
          <a:xfrm>
            <a:off x="402062" y="1527176"/>
            <a:ext cx="11336031" cy="2435225"/>
          </a:xfrm>
        </p:spPr>
        <p:txBody>
          <a:bodyPr/>
          <a:lstStyle/>
          <a:p>
            <a:pPr eaLnBrk="1" hangingPunct="1"/>
            <a:r>
              <a:rPr lang="en-US" dirty="0">
                <a:solidFill>
                  <a:schemeClr val="tx2"/>
                </a:solidFill>
              </a:rPr>
              <a:t>The English and Dutch began to challenge Portugal’s rise in the Indian Ocean trade.</a:t>
            </a:r>
          </a:p>
          <a:p>
            <a:pPr eaLnBrk="1" hangingPunct="1"/>
            <a:endParaRPr lang="en-US" dirty="0">
              <a:solidFill>
                <a:schemeClr val="tx2"/>
              </a:solidFill>
            </a:endParaRPr>
          </a:p>
          <a:p>
            <a:pPr eaLnBrk="1" hangingPunct="1"/>
            <a:r>
              <a:rPr lang="en-US" dirty="0">
                <a:solidFill>
                  <a:schemeClr val="tx2"/>
                </a:solidFill>
              </a:rPr>
              <a:t>The Dutch East India company controlled Indian Ocean trade in the 1600’s.</a:t>
            </a:r>
          </a:p>
        </p:txBody>
      </p:sp>
      <p:pic>
        <p:nvPicPr>
          <p:cNvPr id="49156" name="Picture 2"/>
          <p:cNvPicPr>
            <a:picLocks noChangeAspect="1" noChangeArrowheads="1"/>
          </p:cNvPicPr>
          <p:nvPr/>
        </p:nvPicPr>
        <p:blipFill>
          <a:blip r:embed="rId2" cstate="print"/>
          <a:srcRect/>
          <a:stretch>
            <a:fillRect/>
          </a:stretch>
        </p:blipFill>
        <p:spPr bwMode="auto">
          <a:xfrm>
            <a:off x="2894012" y="3733800"/>
            <a:ext cx="6265344" cy="28194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blinds(horizontal)">
                                      <p:cBhvr>
                                        <p:cTn id="7" dur="500"/>
                                        <p:tgtEl>
                                          <p:spTgt spid="317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1747">
                                            <p:txEl>
                                              <p:pRg st="2" end="2"/>
                                            </p:txEl>
                                          </p:spTgt>
                                        </p:tgtEl>
                                        <p:attrNameLst>
                                          <p:attrName>style.visibility</p:attrName>
                                        </p:attrNameLst>
                                      </p:cBhvr>
                                      <p:to>
                                        <p:strVal val="visible"/>
                                      </p:to>
                                    </p:set>
                                    <p:animEffect transition="in" filter="blinds(horizontal)">
                                      <p:cBhvr>
                                        <p:cTn id="12" dur="500"/>
                                        <p:tgtEl>
                                          <p:spTgt spid="317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4866" name="Picture 2" descr="http://upload.wikimedia.org/wikipedia/commons/f/f9/Tulipfarm.jpg"/>
          <p:cNvPicPr>
            <a:picLocks noChangeAspect="1" noChangeArrowheads="1"/>
          </p:cNvPicPr>
          <p:nvPr/>
        </p:nvPicPr>
        <p:blipFill>
          <a:blip r:embed="rId2" cstate="print"/>
          <a:srcRect/>
          <a:stretch>
            <a:fillRect/>
          </a:stretch>
        </p:blipFill>
        <p:spPr bwMode="auto">
          <a:xfrm>
            <a:off x="-1" y="0"/>
            <a:ext cx="12188826" cy="68580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5890" name="Picture 2" descr="https://crystaltrulove.files.wordpress.com/2013/04/dsc_1032.jpg"/>
          <p:cNvPicPr>
            <a:picLocks noChangeAspect="1" noChangeArrowheads="1"/>
          </p:cNvPicPr>
          <p:nvPr/>
        </p:nvPicPr>
        <p:blipFill>
          <a:blip r:embed="rId2" cstate="print"/>
          <a:srcRect/>
          <a:stretch>
            <a:fillRect/>
          </a:stretch>
        </p:blipFill>
        <p:spPr bwMode="auto">
          <a:xfrm>
            <a:off x="-1" y="0"/>
            <a:ext cx="12188825" cy="68580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6914" name="Picture 2" descr="http://skagitpickle.org/wp-content/uploads/2014/03/tulips.jpg"/>
          <p:cNvPicPr>
            <a:picLocks noChangeAspect="1" noChangeArrowheads="1"/>
          </p:cNvPicPr>
          <p:nvPr/>
        </p:nvPicPr>
        <p:blipFill>
          <a:blip r:embed="rId2" cstate="print"/>
          <a:srcRect/>
          <a:stretch>
            <a:fillRect/>
          </a:stretch>
        </p:blipFill>
        <p:spPr bwMode="auto">
          <a:xfrm>
            <a:off x="-1" y="0"/>
            <a:ext cx="12188825" cy="68580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descr="http://upload.wikimedia.org/wikipedia/commons/thumb/3/35/De_zielenvisserij_-_Fishing_for_souls_%28Adriaen_Pietersz._van_de_Venne%29.jpg/1920px-De_zielenvisserij_-_Fishing_for_souls_%28Adriaen_Pietersz._van_de_Venne%2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75" y="-152400"/>
            <a:ext cx="12197700" cy="70104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055812" y="152400"/>
            <a:ext cx="8439479" cy="461665"/>
          </a:xfrm>
          <a:prstGeom prst="rect">
            <a:avLst/>
          </a:prstGeom>
          <a:gradFill>
            <a:gsLst>
              <a:gs pos="0">
                <a:schemeClr val="dk1">
                  <a:shade val="51000"/>
                  <a:satMod val="130000"/>
                  <a:alpha val="50000"/>
                </a:schemeClr>
              </a:gs>
              <a:gs pos="80000">
                <a:schemeClr val="dk1">
                  <a:shade val="93000"/>
                  <a:satMod val="130000"/>
                  <a:alpha val="60000"/>
                </a:schemeClr>
              </a:gs>
              <a:gs pos="100000">
                <a:schemeClr val="dk1">
                  <a:shade val="94000"/>
                  <a:satMod val="135000"/>
                  <a:alpha val="67000"/>
                </a:schemeClr>
              </a:gs>
            </a:gsLst>
          </a:gradFill>
        </p:spPr>
        <p:style>
          <a:lnRef idx="1">
            <a:schemeClr val="dk1"/>
          </a:lnRef>
          <a:fillRef idx="3">
            <a:schemeClr val="dk1"/>
          </a:fillRef>
          <a:effectRef idx="2">
            <a:schemeClr val="dk1"/>
          </a:effectRef>
          <a:fontRef idx="minor">
            <a:schemeClr val="lt1"/>
          </a:fontRef>
        </p:style>
        <p:txBody>
          <a:bodyPr wrap="square">
            <a:spAutoFit/>
          </a:bodyPr>
          <a:lstStyle/>
          <a:p>
            <a:pPr algn="ctr"/>
            <a:r>
              <a:rPr lang="en-US" sz="2400" b="1" dirty="0" err="1"/>
              <a:t>Adriaen</a:t>
            </a:r>
            <a:r>
              <a:rPr lang="en-US" sz="2400" b="1" dirty="0"/>
              <a:t> van de </a:t>
            </a:r>
            <a:r>
              <a:rPr lang="en-US" sz="2400" b="1" dirty="0" err="1"/>
              <a:t>Venne</a:t>
            </a:r>
            <a:r>
              <a:rPr lang="en-US" sz="2400" i="1" dirty="0"/>
              <a:t>“ Fishing For Souls”</a:t>
            </a:r>
          </a:p>
        </p:txBody>
      </p:sp>
    </p:spTree>
    <p:extLst>
      <p:ext uri="{BB962C8B-B14F-4D97-AF65-F5344CB8AC3E}">
        <p14:creationId xmlns:p14="http://schemas.microsoft.com/office/powerpoint/2010/main" val="20350199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760412" y="76200"/>
            <a:ext cx="4443703" cy="1016000"/>
          </a:xfrm>
        </p:spPr>
        <p:txBody>
          <a:bodyPr>
            <a:normAutofit/>
          </a:bodyPr>
          <a:lstStyle/>
          <a:p>
            <a:pPr algn="ctr"/>
            <a:r>
              <a:rPr lang="en-US" dirty="0"/>
              <a:t>Renaissance</a:t>
            </a:r>
          </a:p>
        </p:txBody>
      </p:sp>
      <p:sp>
        <p:nvSpPr>
          <p:cNvPr id="14" name="Content Placeholder 13"/>
          <p:cNvSpPr>
            <a:spLocks noGrp="1"/>
          </p:cNvSpPr>
          <p:nvPr>
            <p:ph idx="1"/>
          </p:nvPr>
        </p:nvSpPr>
        <p:spPr>
          <a:xfrm>
            <a:off x="150812" y="1371600"/>
            <a:ext cx="6248400" cy="5410200"/>
          </a:xfrm>
        </p:spPr>
        <p:txBody>
          <a:bodyPr>
            <a:normAutofit fontScale="92500" lnSpcReduction="10000"/>
          </a:bodyPr>
          <a:lstStyle/>
          <a:p>
            <a:r>
              <a:rPr lang="en-US" sz="2800" dirty="0"/>
              <a:t>City – States – These were how the 15</a:t>
            </a:r>
            <a:r>
              <a:rPr lang="en-US" sz="2800" baseline="30000" dirty="0"/>
              <a:t>th</a:t>
            </a:r>
            <a:r>
              <a:rPr lang="en-US" sz="2800" dirty="0"/>
              <a:t> century Italian towns were organized.  </a:t>
            </a:r>
          </a:p>
          <a:p>
            <a:endParaRPr lang="en-US" sz="900" u="sng" dirty="0"/>
          </a:p>
          <a:p>
            <a:pPr marL="0" indent="0">
              <a:buNone/>
            </a:pPr>
            <a:r>
              <a:rPr lang="en-US" u="sng" dirty="0"/>
              <a:t>Major City States</a:t>
            </a:r>
          </a:p>
          <a:p>
            <a:r>
              <a:rPr lang="en-US" b="1" dirty="0"/>
              <a:t>Republic of Florence</a:t>
            </a:r>
          </a:p>
          <a:p>
            <a:r>
              <a:rPr lang="en-US" dirty="0"/>
              <a:t>Republic of genoa</a:t>
            </a:r>
          </a:p>
          <a:p>
            <a:r>
              <a:rPr lang="en-US" dirty="0"/>
              <a:t>Duchy of Milan</a:t>
            </a:r>
          </a:p>
          <a:p>
            <a:r>
              <a:rPr lang="en-US" b="1" dirty="0"/>
              <a:t>Rome, the Papal States</a:t>
            </a:r>
          </a:p>
          <a:p>
            <a:r>
              <a:rPr lang="en-US" dirty="0"/>
              <a:t>Naples, Kingdom of Two Sicilies</a:t>
            </a:r>
          </a:p>
          <a:p>
            <a:r>
              <a:rPr lang="en-US" dirty="0"/>
              <a:t>Venice, Venetian Republic</a:t>
            </a:r>
          </a:p>
        </p:txBody>
      </p:sp>
      <p:pic>
        <p:nvPicPr>
          <p:cNvPr id="2050" name="Picture 2" descr="http://www.ilibrarian.net/history/italian_city_states_1494_l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42772" y="0"/>
            <a:ext cx="5646053" cy="6878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182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5" name="Shape 105"/>
          <p:cNvPicPr preferRelativeResize="0"/>
          <p:nvPr/>
        </p:nvPicPr>
        <p:blipFill>
          <a:blip r:embed="rId3" cstate="print"/>
          <a:stretch>
            <a:fillRect/>
          </a:stretch>
        </p:blipFill>
        <p:spPr>
          <a:xfrm>
            <a:off x="3034046" y="-14068"/>
            <a:ext cx="9154779" cy="6858000"/>
          </a:xfrm>
          <a:prstGeom prst="rect">
            <a:avLst/>
          </a:prstGeom>
        </p:spPr>
      </p:pic>
    </p:spTree>
    <p:extLst>
      <p:ext uri="{BB962C8B-B14F-4D97-AF65-F5344CB8AC3E}">
        <p14:creationId xmlns:p14="http://schemas.microsoft.com/office/powerpoint/2010/main" val="889527365"/>
      </p:ext>
    </p:extLst>
  </p:cSld>
  <p:clrMapOvr>
    <a:masterClrMapping/>
  </p:clrMapOvr>
  <p:transition spd="slow">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Religion</a:t>
            </a:r>
          </a:p>
        </p:txBody>
      </p:sp>
      <p:sp>
        <p:nvSpPr>
          <p:cNvPr id="3" name="Content Placeholder 2"/>
          <p:cNvSpPr>
            <a:spLocks noGrp="1"/>
          </p:cNvSpPr>
          <p:nvPr>
            <p:ph idx="1"/>
          </p:nvPr>
        </p:nvSpPr>
        <p:spPr>
          <a:xfrm>
            <a:off x="608012" y="1701800"/>
            <a:ext cx="10666651" cy="4470400"/>
          </a:xfrm>
        </p:spPr>
        <p:txBody>
          <a:bodyPr>
            <a:normAutofit/>
          </a:bodyPr>
          <a:lstStyle/>
          <a:p>
            <a:r>
              <a:rPr lang="en-US" sz="3200" dirty="0"/>
              <a:t>The </a:t>
            </a:r>
            <a:r>
              <a:rPr lang="en-US" sz="3200" b="1" dirty="0"/>
              <a:t>Protestant Reformation </a:t>
            </a:r>
            <a:r>
              <a:rPr lang="en-US" sz="3200" dirty="0"/>
              <a:t>marks the beginning of modern Europe. It was an attempt to reform the Catholic Church, what happened was very different.</a:t>
            </a:r>
          </a:p>
        </p:txBody>
      </p:sp>
    </p:spTree>
    <p:extLst>
      <p:ext uri="{BB962C8B-B14F-4D97-AF65-F5344CB8AC3E}">
        <p14:creationId xmlns:p14="http://schemas.microsoft.com/office/powerpoint/2010/main" val="2660528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1979612" y="1524000"/>
            <a:ext cx="8229600" cy="4572000"/>
          </a:xfrm>
          <a:prstGeom prst="rect">
            <a:avLst/>
          </a:prstGeom>
          <a:noFill/>
          <a:ln>
            <a:noFill/>
          </a:ln>
        </p:spPr>
        <p:txBody>
          <a:bodyPr vert="horz" lIns="91425" tIns="45700" rIns="91425" bIns="45700" rtlCol="0" anchor="t" anchorCtr="0">
            <a:noAutofit/>
          </a:bodyPr>
          <a:lstStyle/>
          <a:p>
            <a:pPr>
              <a:spcBef>
                <a:spcPts val="0"/>
              </a:spcBef>
              <a:buNone/>
            </a:pPr>
            <a:endParaRPr/>
          </a:p>
        </p:txBody>
      </p:sp>
      <p:sp>
        <p:nvSpPr>
          <p:cNvPr id="118" name="Shape 118"/>
          <p:cNvSpPr txBox="1">
            <a:spLocks noGrp="1"/>
          </p:cNvSpPr>
          <p:nvPr>
            <p:ph type="title"/>
          </p:nvPr>
        </p:nvSpPr>
        <p:spPr>
          <a:xfrm>
            <a:off x="1979612" y="152401"/>
            <a:ext cx="8229600" cy="1219199"/>
          </a:xfrm>
          <a:prstGeom prst="rect">
            <a:avLst/>
          </a:prstGeom>
          <a:noFill/>
          <a:ln>
            <a:noFill/>
          </a:ln>
        </p:spPr>
        <p:txBody>
          <a:bodyPr vert="horz" lIns="91425" tIns="45700" rIns="91425" bIns="45700" rtlCol="0" anchor="b" anchorCtr="0">
            <a:noAutofit/>
          </a:bodyPr>
          <a:lstStyle/>
          <a:p>
            <a:pPr>
              <a:spcBef>
                <a:spcPts val="0"/>
              </a:spcBef>
            </a:pPr>
            <a:endParaRPr/>
          </a:p>
        </p:txBody>
      </p:sp>
      <p:pic>
        <p:nvPicPr>
          <p:cNvPr id="119" name="Shape 119"/>
          <p:cNvPicPr preferRelativeResize="0"/>
          <p:nvPr/>
        </p:nvPicPr>
        <p:blipFill>
          <a:blip r:embed="rId3" cstate="print"/>
          <a:stretch>
            <a:fillRect/>
          </a:stretch>
        </p:blipFill>
        <p:spPr>
          <a:xfrm>
            <a:off x="1065212" y="0"/>
            <a:ext cx="9144000" cy="6858000"/>
          </a:xfrm>
          <a:prstGeom prst="rect">
            <a:avLst/>
          </a:prstGeom>
        </p:spPr>
      </p:pic>
    </p:spTree>
    <p:extLst>
      <p:ext uri="{BB962C8B-B14F-4D97-AF65-F5344CB8AC3E}">
        <p14:creationId xmlns:p14="http://schemas.microsoft.com/office/powerpoint/2010/main" val="3649127578"/>
      </p:ext>
    </p:extLst>
  </p:cSld>
  <p:clrMapOvr>
    <a:masterClrMapping/>
  </p:clrMapOvr>
  <p:transition spd="slow">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Shape 124"/>
          <p:cNvPicPr preferRelativeResize="0"/>
          <p:nvPr/>
        </p:nvPicPr>
        <p:blipFill>
          <a:blip r:embed="rId3" cstate="print"/>
          <a:stretch>
            <a:fillRect/>
          </a:stretch>
        </p:blipFill>
        <p:spPr>
          <a:xfrm>
            <a:off x="1522412" y="0"/>
            <a:ext cx="9154778" cy="6858000"/>
          </a:xfrm>
          <a:prstGeom prst="rect">
            <a:avLst/>
          </a:prstGeom>
        </p:spPr>
      </p:pic>
    </p:spTree>
    <p:extLst>
      <p:ext uri="{BB962C8B-B14F-4D97-AF65-F5344CB8AC3E}">
        <p14:creationId xmlns:p14="http://schemas.microsoft.com/office/powerpoint/2010/main" val="3040512961"/>
      </p:ext>
    </p:extLst>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0"/>
            <a:ext cx="10157354" cy="939800"/>
          </a:xfrm>
        </p:spPr>
        <p:txBody>
          <a:bodyPr/>
          <a:lstStyle/>
          <a:p>
            <a:pPr algn="ctr"/>
            <a:r>
              <a:rPr lang="en-US" dirty="0"/>
              <a:t>Causes of the Reformation </a:t>
            </a:r>
          </a:p>
        </p:txBody>
      </p:sp>
      <p:sp>
        <p:nvSpPr>
          <p:cNvPr id="3" name="Content Placeholder 2"/>
          <p:cNvSpPr>
            <a:spLocks noGrp="1"/>
          </p:cNvSpPr>
          <p:nvPr>
            <p:ph idx="1"/>
          </p:nvPr>
        </p:nvSpPr>
        <p:spPr>
          <a:xfrm>
            <a:off x="684212" y="1143000"/>
            <a:ext cx="11277600" cy="5486400"/>
          </a:xfrm>
        </p:spPr>
        <p:txBody>
          <a:bodyPr>
            <a:normAutofit/>
          </a:bodyPr>
          <a:lstStyle/>
          <a:p>
            <a:r>
              <a:rPr lang="en-US" dirty="0"/>
              <a:t>Corruption of the catholic Church (indulgences, simony [sale of church officers], decline of morality)</a:t>
            </a:r>
          </a:p>
          <a:p>
            <a:r>
              <a:rPr lang="en-US" dirty="0"/>
              <a:t>Impact of Renaissance humanism</a:t>
            </a:r>
          </a:p>
          <a:p>
            <a:r>
              <a:rPr lang="en-US" dirty="0"/>
              <a:t>Catholic Church losing prestige: Babylonian captivity (Popes moving to Avignon, because they were subservient to king AND Great Schism of 1378, elected two popes and for a brief time had three.</a:t>
            </a:r>
          </a:p>
          <a:p>
            <a:r>
              <a:rPr lang="en-US" dirty="0"/>
              <a:t>Religious reformers who stress personal connection with God, diminished sacraments and influence of clergy</a:t>
            </a:r>
          </a:p>
          <a:p>
            <a:r>
              <a:rPr lang="en-US" dirty="0"/>
              <a:t>Power struggle between secular rulers (Kings) and popes.</a:t>
            </a:r>
          </a:p>
          <a:p>
            <a:r>
              <a:rPr lang="en-US" dirty="0"/>
              <a:t>Invention of printing press, spread ideas (especially translations of the Bible)</a:t>
            </a:r>
          </a:p>
        </p:txBody>
      </p:sp>
    </p:spTree>
    <p:extLst>
      <p:ext uri="{BB962C8B-B14F-4D97-AF65-F5344CB8AC3E}">
        <p14:creationId xmlns:p14="http://schemas.microsoft.com/office/powerpoint/2010/main" val="2763954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1979612" y="152401"/>
            <a:ext cx="8229600" cy="1219199"/>
          </a:xfrm>
          <a:prstGeom prst="rect">
            <a:avLst/>
          </a:prstGeom>
          <a:noFill/>
          <a:ln>
            <a:noFill/>
          </a:ln>
        </p:spPr>
        <p:txBody>
          <a:bodyPr vert="horz" lIns="91425" tIns="45700" rIns="91425" bIns="45700" rtlCol="0" anchor="b" anchorCtr="0">
            <a:noAutofit/>
          </a:bodyPr>
          <a:lstStyle/>
          <a:p>
            <a:pPr algn="ctr">
              <a:spcBef>
                <a:spcPts val="0"/>
              </a:spcBef>
              <a:buClr>
                <a:srgbClr val="C00000"/>
              </a:buClr>
              <a:buSzPct val="25000"/>
            </a:pPr>
            <a:r>
              <a:rPr lang="en-US" sz="4200" dirty="0">
                <a:solidFill>
                  <a:srgbClr val="C00000"/>
                </a:solidFill>
                <a:latin typeface="Lithos Pro Regular" panose="04020505030E02020A04" pitchFamily="82" charset="0"/>
                <a:ea typeface="Merriweather"/>
                <a:cs typeface="Merriweather"/>
                <a:sym typeface="Merriweather"/>
              </a:rPr>
              <a:t>Seven Sacraments</a:t>
            </a:r>
          </a:p>
        </p:txBody>
      </p:sp>
      <p:sp>
        <p:nvSpPr>
          <p:cNvPr id="136" name="Shape 136"/>
          <p:cNvSpPr txBox="1">
            <a:spLocks noGrp="1"/>
          </p:cNvSpPr>
          <p:nvPr>
            <p:ph type="body" idx="1"/>
          </p:nvPr>
        </p:nvSpPr>
        <p:spPr>
          <a:xfrm>
            <a:off x="608012" y="1524000"/>
            <a:ext cx="5431536" cy="4953000"/>
          </a:xfrm>
          <a:prstGeom prst="rect">
            <a:avLst/>
          </a:prstGeom>
          <a:noFill/>
          <a:ln>
            <a:noFill/>
          </a:ln>
        </p:spPr>
        <p:txBody>
          <a:bodyPr vert="horz" lIns="91425" tIns="45700" rIns="91425" bIns="45700" rtlCol="0" anchor="t" anchorCtr="0">
            <a:noAutofit/>
          </a:bodyPr>
          <a:lstStyle/>
          <a:p>
            <a:pPr marL="274320" indent="-274320" algn="ctr">
              <a:spcBef>
                <a:spcPts val="600"/>
              </a:spcBef>
              <a:buClr>
                <a:schemeClr val="accent2"/>
              </a:buClr>
              <a:buSzPct val="25000"/>
              <a:buNone/>
            </a:pPr>
            <a:r>
              <a:rPr lang="en-US" sz="2800" u="sng" dirty="0">
                <a:solidFill>
                  <a:schemeClr val="tx2">
                    <a:lumMod val="95000"/>
                    <a:lumOff val="5000"/>
                  </a:schemeClr>
                </a:solidFill>
                <a:latin typeface="+mj-lt"/>
                <a:ea typeface="Merriweather"/>
                <a:cs typeface="Merriweather"/>
                <a:sym typeface="Merriweather"/>
              </a:rPr>
              <a:t>Catholic Church Teachings</a:t>
            </a:r>
          </a:p>
          <a:p>
            <a:pPr marL="274320" indent="-133985">
              <a:spcBef>
                <a:spcPts val="600"/>
              </a:spcBef>
              <a:buClr>
                <a:schemeClr val="accent2"/>
              </a:buClr>
              <a:buNone/>
            </a:pPr>
            <a:endParaRPr sz="2800" dirty="0">
              <a:solidFill>
                <a:schemeClr val="lt1"/>
              </a:solidFill>
              <a:latin typeface="+mj-lt"/>
              <a:ea typeface="Merriweather"/>
              <a:cs typeface="Merriweather"/>
              <a:sym typeface="Merriweather"/>
            </a:endParaRPr>
          </a:p>
          <a:p>
            <a:pPr marL="274320" indent="-274320">
              <a:spcBef>
                <a:spcPts val="600"/>
              </a:spcBef>
              <a:buClr>
                <a:schemeClr val="accent2"/>
              </a:buClr>
              <a:buSzPct val="97142"/>
              <a:buFont typeface="Merriweather"/>
              <a:buChar char="●"/>
            </a:pPr>
            <a:r>
              <a:rPr lang="en-US" sz="2800" dirty="0">
                <a:solidFill>
                  <a:schemeClr val="tx2">
                    <a:lumMod val="95000"/>
                    <a:lumOff val="5000"/>
                  </a:schemeClr>
                </a:solidFill>
                <a:latin typeface="+mj-lt"/>
                <a:ea typeface="Merriweather"/>
                <a:cs typeface="Merriweather"/>
                <a:sym typeface="Merriweather"/>
              </a:rPr>
              <a:t>Baptism</a:t>
            </a:r>
            <a:endParaRPr sz="2800" dirty="0">
              <a:solidFill>
                <a:schemeClr val="tx2">
                  <a:lumMod val="95000"/>
                  <a:lumOff val="5000"/>
                </a:schemeClr>
              </a:solidFill>
              <a:latin typeface="+mj-lt"/>
              <a:ea typeface="Merriweather"/>
              <a:cs typeface="Merriweather"/>
              <a:sym typeface="Merriweather"/>
            </a:endParaRPr>
          </a:p>
          <a:p>
            <a:pPr marL="274320" indent="-274320">
              <a:spcBef>
                <a:spcPts val="600"/>
              </a:spcBef>
              <a:buClr>
                <a:schemeClr val="accent2"/>
              </a:buClr>
              <a:buSzPct val="97142"/>
              <a:buFont typeface="Merriweather"/>
              <a:buChar char="●"/>
            </a:pPr>
            <a:r>
              <a:rPr lang="en-US" sz="2800" dirty="0">
                <a:solidFill>
                  <a:schemeClr val="tx2">
                    <a:lumMod val="95000"/>
                    <a:lumOff val="5000"/>
                  </a:schemeClr>
                </a:solidFill>
                <a:latin typeface="+mj-lt"/>
                <a:ea typeface="Merriweather"/>
                <a:cs typeface="Merriweather"/>
                <a:sym typeface="Merriweather"/>
              </a:rPr>
              <a:t>Confirmation</a:t>
            </a:r>
            <a:endParaRPr sz="2800" dirty="0">
              <a:solidFill>
                <a:schemeClr val="tx2">
                  <a:lumMod val="95000"/>
                  <a:lumOff val="5000"/>
                </a:schemeClr>
              </a:solidFill>
              <a:latin typeface="+mj-lt"/>
              <a:ea typeface="Merriweather"/>
              <a:cs typeface="Merriweather"/>
              <a:sym typeface="Merriweather"/>
            </a:endParaRPr>
          </a:p>
          <a:p>
            <a:pPr marL="274320" indent="-274320">
              <a:spcBef>
                <a:spcPts val="600"/>
              </a:spcBef>
              <a:buClr>
                <a:schemeClr val="accent2"/>
              </a:buClr>
              <a:buSzPct val="97142"/>
              <a:buFont typeface="Merriweather"/>
              <a:buChar char="●"/>
            </a:pPr>
            <a:r>
              <a:rPr lang="en-US" sz="2800" dirty="0">
                <a:solidFill>
                  <a:schemeClr val="tx2">
                    <a:lumMod val="95000"/>
                    <a:lumOff val="5000"/>
                  </a:schemeClr>
                </a:solidFill>
                <a:latin typeface="+mj-lt"/>
                <a:ea typeface="Merriweather"/>
                <a:cs typeface="Merriweather"/>
                <a:sym typeface="Merriweather"/>
              </a:rPr>
              <a:t>Communion (Eucharist)</a:t>
            </a:r>
            <a:endParaRPr sz="2800" dirty="0">
              <a:solidFill>
                <a:schemeClr val="tx2">
                  <a:lumMod val="95000"/>
                  <a:lumOff val="5000"/>
                </a:schemeClr>
              </a:solidFill>
              <a:latin typeface="+mj-lt"/>
              <a:ea typeface="Merriweather"/>
              <a:cs typeface="Merriweather"/>
              <a:sym typeface="Merriweather"/>
            </a:endParaRPr>
          </a:p>
          <a:p>
            <a:pPr marL="274320" indent="-274320">
              <a:spcBef>
                <a:spcPts val="600"/>
              </a:spcBef>
              <a:buClr>
                <a:schemeClr val="accent2"/>
              </a:buClr>
              <a:buSzPct val="97142"/>
              <a:buFont typeface="Merriweather"/>
              <a:buChar char="●"/>
            </a:pPr>
            <a:r>
              <a:rPr lang="en-US" sz="2800" dirty="0">
                <a:solidFill>
                  <a:schemeClr val="tx2">
                    <a:lumMod val="95000"/>
                    <a:lumOff val="5000"/>
                  </a:schemeClr>
                </a:solidFill>
                <a:latin typeface="+mj-lt"/>
                <a:ea typeface="Merriweather"/>
                <a:cs typeface="Merriweather"/>
                <a:sym typeface="Merriweather"/>
              </a:rPr>
              <a:t>Confession (Penance)</a:t>
            </a:r>
            <a:endParaRPr sz="2800" dirty="0">
              <a:solidFill>
                <a:schemeClr val="tx2">
                  <a:lumMod val="95000"/>
                  <a:lumOff val="5000"/>
                </a:schemeClr>
              </a:solidFill>
              <a:latin typeface="+mj-lt"/>
              <a:ea typeface="Merriweather"/>
              <a:cs typeface="Merriweather"/>
              <a:sym typeface="Merriweather"/>
            </a:endParaRPr>
          </a:p>
          <a:p>
            <a:pPr marL="274320" indent="-274320">
              <a:spcBef>
                <a:spcPts val="600"/>
              </a:spcBef>
              <a:buClr>
                <a:schemeClr val="accent2"/>
              </a:buClr>
              <a:buSzPct val="97142"/>
              <a:buFont typeface="Merriweather"/>
              <a:buChar char="●"/>
            </a:pPr>
            <a:r>
              <a:rPr lang="en-US" sz="2800" dirty="0">
                <a:solidFill>
                  <a:schemeClr val="tx2">
                    <a:lumMod val="95000"/>
                    <a:lumOff val="5000"/>
                  </a:schemeClr>
                </a:solidFill>
                <a:latin typeface="+mj-lt"/>
                <a:ea typeface="Merriweather"/>
                <a:cs typeface="Merriweather"/>
                <a:sym typeface="Merriweather"/>
              </a:rPr>
              <a:t>Marriage </a:t>
            </a:r>
            <a:endParaRPr sz="2800" dirty="0">
              <a:solidFill>
                <a:schemeClr val="tx2">
                  <a:lumMod val="95000"/>
                  <a:lumOff val="5000"/>
                </a:schemeClr>
              </a:solidFill>
              <a:latin typeface="+mj-lt"/>
              <a:ea typeface="Merriweather"/>
              <a:cs typeface="Merriweather"/>
              <a:sym typeface="Merriweather"/>
            </a:endParaRPr>
          </a:p>
          <a:p>
            <a:pPr marL="274320" indent="-274320">
              <a:spcBef>
                <a:spcPts val="600"/>
              </a:spcBef>
              <a:buClr>
                <a:schemeClr val="accent2"/>
              </a:buClr>
              <a:buSzPct val="97142"/>
              <a:buFont typeface="Merriweather"/>
              <a:buChar char="●"/>
            </a:pPr>
            <a:r>
              <a:rPr lang="en-US" sz="2800" dirty="0">
                <a:solidFill>
                  <a:schemeClr val="tx2">
                    <a:lumMod val="95000"/>
                    <a:lumOff val="5000"/>
                  </a:schemeClr>
                </a:solidFill>
                <a:latin typeface="+mj-lt"/>
                <a:ea typeface="Merriweather"/>
                <a:cs typeface="Merriweather"/>
                <a:sym typeface="Merriweather"/>
              </a:rPr>
              <a:t>Anointing the Sick (Last Rites)</a:t>
            </a:r>
            <a:endParaRPr sz="2800" dirty="0">
              <a:solidFill>
                <a:schemeClr val="tx2">
                  <a:lumMod val="95000"/>
                  <a:lumOff val="5000"/>
                </a:schemeClr>
              </a:solidFill>
              <a:latin typeface="+mj-lt"/>
              <a:ea typeface="Merriweather"/>
              <a:cs typeface="Merriweather"/>
              <a:sym typeface="Merriweather"/>
            </a:endParaRPr>
          </a:p>
          <a:p>
            <a:pPr marL="274320" indent="-274320">
              <a:spcBef>
                <a:spcPts val="600"/>
              </a:spcBef>
              <a:buClr>
                <a:schemeClr val="accent2"/>
              </a:buClr>
              <a:buSzPct val="97142"/>
              <a:buFont typeface="Merriweather"/>
              <a:buChar char="●"/>
            </a:pPr>
            <a:r>
              <a:rPr lang="en-US" sz="2800" dirty="0">
                <a:solidFill>
                  <a:schemeClr val="tx2">
                    <a:lumMod val="95000"/>
                    <a:lumOff val="5000"/>
                  </a:schemeClr>
                </a:solidFill>
                <a:latin typeface="+mj-lt"/>
                <a:ea typeface="Merriweather"/>
                <a:cs typeface="Merriweather"/>
                <a:sym typeface="Merriweather"/>
              </a:rPr>
              <a:t>Ordination</a:t>
            </a:r>
          </a:p>
        </p:txBody>
      </p:sp>
      <p:sp>
        <p:nvSpPr>
          <p:cNvPr id="137" name="Shape 137"/>
          <p:cNvSpPr txBox="1">
            <a:spLocks noGrp="1"/>
          </p:cNvSpPr>
          <p:nvPr>
            <p:ph type="body" idx="2"/>
          </p:nvPr>
        </p:nvSpPr>
        <p:spPr>
          <a:xfrm>
            <a:off x="6856412" y="1600200"/>
            <a:ext cx="4953000" cy="4572000"/>
          </a:xfrm>
          <a:prstGeom prst="rect">
            <a:avLst/>
          </a:prstGeom>
          <a:noFill/>
          <a:ln>
            <a:noFill/>
          </a:ln>
        </p:spPr>
        <p:txBody>
          <a:bodyPr vert="horz" lIns="91425" tIns="45700" rIns="91425" bIns="45700" rtlCol="0" anchor="t" anchorCtr="0">
            <a:noAutofit/>
          </a:bodyPr>
          <a:lstStyle/>
          <a:p>
            <a:pPr marL="0" indent="0" algn="ctr">
              <a:spcBef>
                <a:spcPts val="600"/>
              </a:spcBef>
              <a:buClr>
                <a:schemeClr val="accent2"/>
              </a:buClr>
              <a:buSzPct val="99166"/>
              <a:buNone/>
            </a:pPr>
            <a:r>
              <a:rPr lang="en-US" sz="2800" u="sng" dirty="0">
                <a:solidFill>
                  <a:schemeClr val="tx2">
                    <a:lumMod val="95000"/>
                    <a:lumOff val="5000"/>
                  </a:schemeClr>
                </a:solidFill>
                <a:ea typeface="Merriweather"/>
                <a:cs typeface="Merriweather"/>
                <a:sym typeface="Merriweather"/>
              </a:rPr>
              <a:t>Lutheranism</a:t>
            </a:r>
          </a:p>
          <a:p>
            <a:pPr marL="274320" indent="-133985">
              <a:spcBef>
                <a:spcPts val="600"/>
              </a:spcBef>
              <a:buClr>
                <a:schemeClr val="accent2"/>
              </a:buClr>
              <a:buNone/>
            </a:pPr>
            <a:endParaRPr sz="2800" dirty="0">
              <a:solidFill>
                <a:schemeClr val="tx2">
                  <a:lumMod val="95000"/>
                  <a:lumOff val="5000"/>
                </a:schemeClr>
              </a:solidFill>
              <a:ea typeface="Merriweather"/>
              <a:cs typeface="Merriweather"/>
              <a:sym typeface="Merriweather"/>
            </a:endParaRPr>
          </a:p>
          <a:p>
            <a:pPr marL="274320" indent="-274320">
              <a:spcBef>
                <a:spcPts val="600"/>
              </a:spcBef>
              <a:buClr>
                <a:schemeClr val="accent2"/>
              </a:buClr>
              <a:buSzPct val="100454"/>
              <a:buFont typeface="Merriweather"/>
              <a:buChar char="●"/>
            </a:pPr>
            <a:r>
              <a:rPr lang="en-US" sz="2800" dirty="0">
                <a:solidFill>
                  <a:schemeClr val="tx2">
                    <a:lumMod val="95000"/>
                    <a:lumOff val="5000"/>
                  </a:schemeClr>
                </a:solidFill>
                <a:ea typeface="Merriweather"/>
                <a:cs typeface="Merriweather"/>
                <a:sym typeface="Merriweather"/>
              </a:rPr>
              <a:t>Baptism</a:t>
            </a:r>
            <a:endParaRPr sz="2800" dirty="0">
              <a:solidFill>
                <a:schemeClr val="tx2">
                  <a:lumMod val="95000"/>
                  <a:lumOff val="5000"/>
                </a:schemeClr>
              </a:solidFill>
              <a:ea typeface="Merriweather"/>
              <a:cs typeface="Merriweather"/>
              <a:sym typeface="Merriweather"/>
            </a:endParaRPr>
          </a:p>
          <a:p>
            <a:pPr marL="274320" indent="-274320">
              <a:spcBef>
                <a:spcPts val="600"/>
              </a:spcBef>
              <a:buClr>
                <a:schemeClr val="accent2"/>
              </a:buClr>
              <a:buSzPct val="100454"/>
              <a:buFont typeface="Merriweather"/>
              <a:buChar char="●"/>
            </a:pPr>
            <a:r>
              <a:rPr lang="en-US" sz="2800" dirty="0">
                <a:solidFill>
                  <a:schemeClr val="tx2">
                    <a:lumMod val="95000"/>
                    <a:lumOff val="5000"/>
                  </a:schemeClr>
                </a:solidFill>
                <a:ea typeface="Merriweather"/>
                <a:cs typeface="Merriweather"/>
                <a:sym typeface="Merriweather"/>
              </a:rPr>
              <a:t>Communion</a:t>
            </a:r>
          </a:p>
        </p:txBody>
      </p:sp>
    </p:spTree>
    <p:extLst>
      <p:ext uri="{BB962C8B-B14F-4D97-AF65-F5344CB8AC3E}">
        <p14:creationId xmlns:p14="http://schemas.microsoft.com/office/powerpoint/2010/main" val="2051164312"/>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6">
                                            <p:txEl>
                                              <p:pRg st="0" end="0"/>
                                            </p:txEl>
                                          </p:spTgt>
                                        </p:tgtEl>
                                        <p:attrNameLst>
                                          <p:attrName>style.visibility</p:attrName>
                                        </p:attrNameLst>
                                      </p:cBhvr>
                                      <p:to>
                                        <p:strVal val="visible"/>
                                      </p:to>
                                    </p:set>
                                    <p:animEffect transition="in" filter="blinds(horizontal)">
                                      <p:cBhvr>
                                        <p:cTn id="7" dur="500"/>
                                        <p:tgtEl>
                                          <p:spTgt spid="1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6">
                                            <p:txEl>
                                              <p:pRg st="2" end="2"/>
                                            </p:txEl>
                                          </p:spTgt>
                                        </p:tgtEl>
                                        <p:attrNameLst>
                                          <p:attrName>style.visibility</p:attrName>
                                        </p:attrNameLst>
                                      </p:cBhvr>
                                      <p:to>
                                        <p:strVal val="visible"/>
                                      </p:to>
                                    </p:set>
                                    <p:animEffect transition="in" filter="blinds(horizontal)">
                                      <p:cBhvr>
                                        <p:cTn id="12" dur="500"/>
                                        <p:tgtEl>
                                          <p:spTgt spid="13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36">
                                            <p:txEl>
                                              <p:pRg st="3" end="3"/>
                                            </p:txEl>
                                          </p:spTgt>
                                        </p:tgtEl>
                                        <p:attrNameLst>
                                          <p:attrName>style.visibility</p:attrName>
                                        </p:attrNameLst>
                                      </p:cBhvr>
                                      <p:to>
                                        <p:strVal val="visible"/>
                                      </p:to>
                                    </p:set>
                                    <p:animEffect transition="in" filter="blinds(horizontal)">
                                      <p:cBhvr>
                                        <p:cTn id="17" dur="500"/>
                                        <p:tgtEl>
                                          <p:spTgt spid="13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6">
                                            <p:txEl>
                                              <p:pRg st="4" end="4"/>
                                            </p:txEl>
                                          </p:spTgt>
                                        </p:tgtEl>
                                        <p:attrNameLst>
                                          <p:attrName>style.visibility</p:attrName>
                                        </p:attrNameLst>
                                      </p:cBhvr>
                                      <p:to>
                                        <p:strVal val="visible"/>
                                      </p:to>
                                    </p:set>
                                    <p:animEffect transition="in" filter="blinds(horizontal)">
                                      <p:cBhvr>
                                        <p:cTn id="22" dur="500"/>
                                        <p:tgtEl>
                                          <p:spTgt spid="13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36">
                                            <p:txEl>
                                              <p:pRg st="5" end="5"/>
                                            </p:txEl>
                                          </p:spTgt>
                                        </p:tgtEl>
                                        <p:attrNameLst>
                                          <p:attrName>style.visibility</p:attrName>
                                        </p:attrNameLst>
                                      </p:cBhvr>
                                      <p:to>
                                        <p:strVal val="visible"/>
                                      </p:to>
                                    </p:set>
                                    <p:animEffect transition="in" filter="blinds(horizontal)">
                                      <p:cBhvr>
                                        <p:cTn id="27" dur="500"/>
                                        <p:tgtEl>
                                          <p:spTgt spid="13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36">
                                            <p:txEl>
                                              <p:pRg st="6" end="6"/>
                                            </p:txEl>
                                          </p:spTgt>
                                        </p:tgtEl>
                                        <p:attrNameLst>
                                          <p:attrName>style.visibility</p:attrName>
                                        </p:attrNameLst>
                                      </p:cBhvr>
                                      <p:to>
                                        <p:strVal val="visible"/>
                                      </p:to>
                                    </p:set>
                                    <p:animEffect transition="in" filter="blinds(horizontal)">
                                      <p:cBhvr>
                                        <p:cTn id="32" dur="500"/>
                                        <p:tgtEl>
                                          <p:spTgt spid="13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36">
                                            <p:txEl>
                                              <p:pRg st="7" end="7"/>
                                            </p:txEl>
                                          </p:spTgt>
                                        </p:tgtEl>
                                        <p:attrNameLst>
                                          <p:attrName>style.visibility</p:attrName>
                                        </p:attrNameLst>
                                      </p:cBhvr>
                                      <p:to>
                                        <p:strVal val="visible"/>
                                      </p:to>
                                    </p:set>
                                    <p:animEffect transition="in" filter="blinds(horizontal)">
                                      <p:cBhvr>
                                        <p:cTn id="37" dur="500"/>
                                        <p:tgtEl>
                                          <p:spTgt spid="136">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36">
                                            <p:txEl>
                                              <p:pRg st="8" end="8"/>
                                            </p:txEl>
                                          </p:spTgt>
                                        </p:tgtEl>
                                        <p:attrNameLst>
                                          <p:attrName>style.visibility</p:attrName>
                                        </p:attrNameLst>
                                      </p:cBhvr>
                                      <p:to>
                                        <p:strVal val="visible"/>
                                      </p:to>
                                    </p:set>
                                    <p:animEffect transition="in" filter="blinds(horizontal)">
                                      <p:cBhvr>
                                        <p:cTn id="42" dur="500"/>
                                        <p:tgtEl>
                                          <p:spTgt spid="136">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37">
                                            <p:txEl>
                                              <p:pRg st="0" end="0"/>
                                            </p:txEl>
                                          </p:spTgt>
                                        </p:tgtEl>
                                        <p:attrNameLst>
                                          <p:attrName>style.visibility</p:attrName>
                                        </p:attrNameLst>
                                      </p:cBhvr>
                                      <p:to>
                                        <p:strVal val="visible"/>
                                      </p:to>
                                    </p:set>
                                    <p:animEffect transition="in" filter="blinds(horizontal)">
                                      <p:cBhvr>
                                        <p:cTn id="47" dur="500"/>
                                        <p:tgtEl>
                                          <p:spTgt spid="137">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37">
                                            <p:txEl>
                                              <p:pRg st="2" end="2"/>
                                            </p:txEl>
                                          </p:spTgt>
                                        </p:tgtEl>
                                        <p:attrNameLst>
                                          <p:attrName>style.visibility</p:attrName>
                                        </p:attrNameLst>
                                      </p:cBhvr>
                                      <p:to>
                                        <p:strVal val="visible"/>
                                      </p:to>
                                    </p:set>
                                    <p:animEffect transition="in" filter="blinds(horizontal)">
                                      <p:cBhvr>
                                        <p:cTn id="52" dur="500"/>
                                        <p:tgtEl>
                                          <p:spTgt spid="137">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37">
                                            <p:txEl>
                                              <p:pRg st="3" end="3"/>
                                            </p:txEl>
                                          </p:spTgt>
                                        </p:tgtEl>
                                        <p:attrNameLst>
                                          <p:attrName>style.visibility</p:attrName>
                                        </p:attrNameLst>
                                      </p:cBhvr>
                                      <p:to>
                                        <p:strVal val="visible"/>
                                      </p:to>
                                    </p:set>
                                    <p:animEffect transition="in" filter="blinds(horizontal)">
                                      <p:cBhvr>
                                        <p:cTn id="57" dur="500"/>
                                        <p:tgtEl>
                                          <p:spTgt spid="13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build="p"/>
      <p:bldP spid="137"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title"/>
          </p:nvPr>
        </p:nvSpPr>
        <p:spPr>
          <a:xfrm>
            <a:off x="1979612" y="152401"/>
            <a:ext cx="8229600" cy="1219199"/>
          </a:xfrm>
          <a:prstGeom prst="rect">
            <a:avLst/>
          </a:prstGeom>
          <a:noFill/>
          <a:ln>
            <a:noFill/>
          </a:ln>
        </p:spPr>
        <p:txBody>
          <a:bodyPr vert="horz" lIns="91425" tIns="45700" rIns="91425" bIns="45700" rtlCol="0" anchor="b" anchorCtr="0">
            <a:noAutofit/>
          </a:bodyPr>
          <a:lstStyle/>
          <a:p>
            <a:pPr algn="ctr">
              <a:spcBef>
                <a:spcPts val="0"/>
              </a:spcBef>
              <a:buClr>
                <a:srgbClr val="C00000"/>
              </a:buClr>
              <a:buSzPct val="25000"/>
            </a:pPr>
            <a:r>
              <a:rPr lang="en-US" sz="4200" dirty="0">
                <a:solidFill>
                  <a:srgbClr val="C00000"/>
                </a:solidFill>
                <a:latin typeface="Lithos Pro Regular" pitchFamily="82" charset="0"/>
                <a:ea typeface="Merriweather"/>
                <a:cs typeface="Merriweather"/>
                <a:sym typeface="Merriweather"/>
              </a:rPr>
              <a:t>Ways to Get to Heaven</a:t>
            </a:r>
          </a:p>
        </p:txBody>
      </p:sp>
      <p:sp>
        <p:nvSpPr>
          <p:cNvPr id="143" name="Shape 143"/>
          <p:cNvSpPr txBox="1">
            <a:spLocks noGrp="1"/>
          </p:cNvSpPr>
          <p:nvPr>
            <p:ph type="body" idx="1"/>
          </p:nvPr>
        </p:nvSpPr>
        <p:spPr>
          <a:xfrm>
            <a:off x="912812" y="1524000"/>
            <a:ext cx="5126736" cy="4572000"/>
          </a:xfrm>
          <a:prstGeom prst="rect">
            <a:avLst/>
          </a:prstGeom>
          <a:noFill/>
          <a:ln>
            <a:noFill/>
          </a:ln>
        </p:spPr>
        <p:txBody>
          <a:bodyPr vert="horz" lIns="91425" tIns="45700" rIns="91425" bIns="45700" rtlCol="0" anchor="t" anchorCtr="0">
            <a:noAutofit/>
          </a:bodyPr>
          <a:lstStyle/>
          <a:p>
            <a:pPr marL="274320" indent="-274320">
              <a:spcBef>
                <a:spcPts val="600"/>
              </a:spcBef>
              <a:buClr>
                <a:schemeClr val="accent2"/>
              </a:buClr>
              <a:buSzPct val="25000"/>
              <a:buNone/>
            </a:pPr>
            <a:r>
              <a:rPr lang="en-US" sz="3200" u="sng" dirty="0">
                <a:solidFill>
                  <a:srgbClr val="002060"/>
                </a:solidFill>
                <a:latin typeface="+mj-lt"/>
                <a:ea typeface="Merriweather"/>
                <a:cs typeface="Merriweather"/>
                <a:sym typeface="Merriweather"/>
              </a:rPr>
              <a:t>Catholic Church</a:t>
            </a:r>
          </a:p>
          <a:p>
            <a:pPr marL="274320" indent="-133985">
              <a:spcBef>
                <a:spcPts val="600"/>
              </a:spcBef>
              <a:buClr>
                <a:schemeClr val="accent2"/>
              </a:buClr>
              <a:buNone/>
            </a:pPr>
            <a:endParaRPr sz="3200" dirty="0">
              <a:solidFill>
                <a:srgbClr val="002060"/>
              </a:solidFill>
              <a:latin typeface="+mj-lt"/>
              <a:ea typeface="Merriweather"/>
              <a:cs typeface="Merriweather"/>
              <a:sym typeface="Merriweather"/>
            </a:endParaRPr>
          </a:p>
          <a:p>
            <a:pPr marL="274320" indent="-274320">
              <a:spcBef>
                <a:spcPts val="600"/>
              </a:spcBef>
              <a:buClr>
                <a:schemeClr val="accent2"/>
              </a:buClr>
              <a:buSzPct val="85000"/>
              <a:buFont typeface="Merriweather"/>
              <a:buChar char="●"/>
            </a:pPr>
            <a:r>
              <a:rPr lang="en-US" sz="3200" dirty="0">
                <a:solidFill>
                  <a:srgbClr val="002060"/>
                </a:solidFill>
                <a:latin typeface="+mj-lt"/>
                <a:ea typeface="Merriweather"/>
                <a:cs typeface="Merriweather"/>
                <a:sym typeface="Merriweather"/>
              </a:rPr>
              <a:t>Through your faith in God</a:t>
            </a:r>
          </a:p>
          <a:p>
            <a:pPr marL="274320" indent="-133985">
              <a:spcBef>
                <a:spcPts val="600"/>
              </a:spcBef>
              <a:buClr>
                <a:schemeClr val="accent2"/>
              </a:buClr>
              <a:buNone/>
            </a:pPr>
            <a:endParaRPr sz="1800" dirty="0">
              <a:solidFill>
                <a:srgbClr val="002060"/>
              </a:solidFill>
              <a:latin typeface="+mj-lt"/>
              <a:ea typeface="Merriweather"/>
              <a:cs typeface="Merriweather"/>
              <a:sym typeface="Merriweather"/>
            </a:endParaRPr>
          </a:p>
          <a:p>
            <a:pPr marL="274320" indent="-274320">
              <a:spcBef>
                <a:spcPts val="600"/>
              </a:spcBef>
              <a:buClr>
                <a:schemeClr val="accent2"/>
              </a:buClr>
              <a:buSzPct val="85000"/>
              <a:buFont typeface="Merriweather"/>
              <a:buChar char="●"/>
            </a:pPr>
            <a:r>
              <a:rPr lang="en-US" sz="4000" dirty="0">
                <a:solidFill>
                  <a:srgbClr val="002060"/>
                </a:solidFill>
                <a:latin typeface="+mj-lt"/>
                <a:ea typeface="Merriweather"/>
                <a:cs typeface="Merriweather"/>
                <a:sym typeface="Merriweather"/>
              </a:rPr>
              <a:t>AND</a:t>
            </a:r>
          </a:p>
          <a:p>
            <a:pPr marL="274320" indent="-133985">
              <a:spcBef>
                <a:spcPts val="600"/>
              </a:spcBef>
              <a:buClr>
                <a:schemeClr val="accent2"/>
              </a:buClr>
              <a:buNone/>
            </a:pPr>
            <a:endParaRPr sz="1800" dirty="0">
              <a:solidFill>
                <a:srgbClr val="002060"/>
              </a:solidFill>
              <a:latin typeface="+mj-lt"/>
              <a:ea typeface="Merriweather"/>
              <a:cs typeface="Merriweather"/>
              <a:sym typeface="Merriweather"/>
            </a:endParaRPr>
          </a:p>
          <a:p>
            <a:pPr marL="274320" indent="-274320">
              <a:spcBef>
                <a:spcPts val="600"/>
              </a:spcBef>
              <a:buClr>
                <a:schemeClr val="accent2"/>
              </a:buClr>
              <a:buSzPct val="85000"/>
              <a:buFont typeface="Merriweather"/>
              <a:buChar char="●"/>
            </a:pPr>
            <a:r>
              <a:rPr lang="en-US" sz="3200" dirty="0">
                <a:solidFill>
                  <a:srgbClr val="002060"/>
                </a:solidFill>
                <a:latin typeface="+mj-lt"/>
                <a:ea typeface="Merriweather"/>
                <a:cs typeface="Merriweather"/>
                <a:sym typeface="Merriweather"/>
              </a:rPr>
              <a:t>Through your good works.</a:t>
            </a:r>
          </a:p>
        </p:txBody>
      </p:sp>
      <p:sp>
        <p:nvSpPr>
          <p:cNvPr id="144" name="Shape 144"/>
          <p:cNvSpPr txBox="1">
            <a:spLocks noGrp="1"/>
          </p:cNvSpPr>
          <p:nvPr>
            <p:ph type="body" idx="2"/>
          </p:nvPr>
        </p:nvSpPr>
        <p:spPr>
          <a:xfrm>
            <a:off x="6170612" y="1524000"/>
            <a:ext cx="5410200" cy="4572000"/>
          </a:xfrm>
          <a:prstGeom prst="rect">
            <a:avLst/>
          </a:prstGeom>
          <a:noFill/>
          <a:ln>
            <a:noFill/>
          </a:ln>
        </p:spPr>
        <p:txBody>
          <a:bodyPr vert="horz" lIns="91425" tIns="45700" rIns="91425" bIns="45700" rtlCol="0" anchor="t" anchorCtr="0">
            <a:noAutofit/>
          </a:bodyPr>
          <a:lstStyle/>
          <a:p>
            <a:pPr marL="274320" indent="-274320">
              <a:spcBef>
                <a:spcPts val="600"/>
              </a:spcBef>
              <a:buClr>
                <a:schemeClr val="accent2"/>
              </a:buClr>
              <a:buSzPct val="25000"/>
              <a:buNone/>
            </a:pPr>
            <a:r>
              <a:rPr lang="en-US" sz="3200" u="sng" dirty="0">
                <a:solidFill>
                  <a:srgbClr val="002060"/>
                </a:solidFill>
                <a:latin typeface="+mj-lt"/>
                <a:ea typeface="Merriweather"/>
                <a:cs typeface="Merriweather"/>
                <a:sym typeface="Merriweather"/>
              </a:rPr>
              <a:t>Luther’s Views</a:t>
            </a:r>
          </a:p>
          <a:p>
            <a:pPr marL="274320" indent="-133985">
              <a:spcBef>
                <a:spcPts val="600"/>
              </a:spcBef>
              <a:buClr>
                <a:schemeClr val="accent2"/>
              </a:buClr>
              <a:buNone/>
            </a:pPr>
            <a:endParaRPr sz="3200" dirty="0">
              <a:solidFill>
                <a:srgbClr val="002060"/>
              </a:solidFill>
              <a:latin typeface="+mj-lt"/>
              <a:ea typeface="Merriweather"/>
              <a:cs typeface="Merriweather"/>
              <a:sym typeface="Merriweather"/>
            </a:endParaRPr>
          </a:p>
          <a:p>
            <a:pPr marL="274320" indent="-274320">
              <a:spcBef>
                <a:spcPts val="600"/>
              </a:spcBef>
              <a:buClr>
                <a:schemeClr val="accent2"/>
              </a:buClr>
              <a:buSzPct val="104615"/>
              <a:buFont typeface="Merriweather"/>
              <a:buChar char="●"/>
            </a:pPr>
            <a:r>
              <a:rPr lang="en-US" sz="3200" dirty="0">
                <a:solidFill>
                  <a:srgbClr val="002060"/>
                </a:solidFill>
                <a:latin typeface="+mj-lt"/>
                <a:ea typeface="Merriweather"/>
                <a:cs typeface="Merriweather"/>
                <a:sym typeface="Merriweather"/>
              </a:rPr>
              <a:t>Through your faith alone</a:t>
            </a:r>
          </a:p>
          <a:p>
            <a:pPr marL="274320" indent="-133985">
              <a:spcBef>
                <a:spcPts val="600"/>
              </a:spcBef>
              <a:buClr>
                <a:schemeClr val="accent2"/>
              </a:buClr>
              <a:buNone/>
            </a:pPr>
            <a:endParaRPr sz="3200" dirty="0">
              <a:solidFill>
                <a:srgbClr val="002060"/>
              </a:solidFill>
              <a:latin typeface="+mj-lt"/>
              <a:ea typeface="Merriweather"/>
              <a:cs typeface="Merriweather"/>
              <a:sym typeface="Merriweather"/>
            </a:endParaRPr>
          </a:p>
          <a:p>
            <a:pPr marL="274320" indent="-274320">
              <a:spcBef>
                <a:spcPts val="600"/>
              </a:spcBef>
              <a:buClr>
                <a:schemeClr val="accent2"/>
              </a:buClr>
              <a:buSzPct val="85000"/>
              <a:buFont typeface="Merriweather"/>
              <a:buChar char="●"/>
            </a:pPr>
            <a:r>
              <a:rPr lang="en-US" sz="3200" dirty="0">
                <a:solidFill>
                  <a:srgbClr val="002060"/>
                </a:solidFill>
                <a:latin typeface="+mj-lt"/>
                <a:ea typeface="Merriweather"/>
                <a:cs typeface="Merriweather"/>
                <a:sym typeface="Merriweather"/>
              </a:rPr>
              <a:t>St. Paul said. “The just shall live by faith” Romans 1:17</a:t>
            </a:r>
          </a:p>
        </p:txBody>
      </p:sp>
    </p:spTree>
    <p:extLst>
      <p:ext uri="{BB962C8B-B14F-4D97-AF65-F5344CB8AC3E}">
        <p14:creationId xmlns:p14="http://schemas.microsoft.com/office/powerpoint/2010/main" val="1867025573"/>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3">
                                            <p:txEl>
                                              <p:pRg st="0" end="0"/>
                                            </p:txEl>
                                          </p:spTgt>
                                        </p:tgtEl>
                                        <p:attrNameLst>
                                          <p:attrName>style.visibility</p:attrName>
                                        </p:attrNameLst>
                                      </p:cBhvr>
                                      <p:to>
                                        <p:strVal val="visible"/>
                                      </p:to>
                                    </p:set>
                                    <p:animEffect transition="in" filter="blinds(horizontal)">
                                      <p:cBhvr>
                                        <p:cTn id="7" dur="500"/>
                                        <p:tgtEl>
                                          <p:spTgt spid="14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43">
                                            <p:txEl>
                                              <p:pRg st="2" end="2"/>
                                            </p:txEl>
                                          </p:spTgt>
                                        </p:tgtEl>
                                        <p:attrNameLst>
                                          <p:attrName>style.visibility</p:attrName>
                                        </p:attrNameLst>
                                      </p:cBhvr>
                                      <p:to>
                                        <p:strVal val="visible"/>
                                      </p:to>
                                    </p:set>
                                    <p:animEffect transition="in" filter="blinds(horizontal)">
                                      <p:cBhvr>
                                        <p:cTn id="10" dur="500"/>
                                        <p:tgtEl>
                                          <p:spTgt spid="143">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43">
                                            <p:txEl>
                                              <p:pRg st="4" end="4"/>
                                            </p:txEl>
                                          </p:spTgt>
                                        </p:tgtEl>
                                        <p:attrNameLst>
                                          <p:attrName>style.visibility</p:attrName>
                                        </p:attrNameLst>
                                      </p:cBhvr>
                                      <p:to>
                                        <p:strVal val="visible"/>
                                      </p:to>
                                    </p:set>
                                    <p:animEffect transition="in" filter="blinds(horizontal)">
                                      <p:cBhvr>
                                        <p:cTn id="13" dur="500"/>
                                        <p:tgtEl>
                                          <p:spTgt spid="143">
                                            <p:txEl>
                                              <p:pRg st="4" end="4"/>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143">
                                            <p:txEl>
                                              <p:pRg st="6" end="6"/>
                                            </p:txEl>
                                          </p:spTgt>
                                        </p:tgtEl>
                                        <p:attrNameLst>
                                          <p:attrName>style.visibility</p:attrName>
                                        </p:attrNameLst>
                                      </p:cBhvr>
                                      <p:to>
                                        <p:strVal val="visible"/>
                                      </p:to>
                                    </p:set>
                                    <p:animEffect transition="in" filter="blinds(horizontal)">
                                      <p:cBhvr>
                                        <p:cTn id="16" dur="500"/>
                                        <p:tgtEl>
                                          <p:spTgt spid="143">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44">
                                            <p:txEl>
                                              <p:pRg st="0" end="0"/>
                                            </p:txEl>
                                          </p:spTgt>
                                        </p:tgtEl>
                                        <p:attrNameLst>
                                          <p:attrName>style.visibility</p:attrName>
                                        </p:attrNameLst>
                                      </p:cBhvr>
                                      <p:to>
                                        <p:strVal val="visible"/>
                                      </p:to>
                                    </p:set>
                                    <p:animEffect transition="in" filter="blinds(horizontal)">
                                      <p:cBhvr>
                                        <p:cTn id="21" dur="500"/>
                                        <p:tgtEl>
                                          <p:spTgt spid="144">
                                            <p:txEl>
                                              <p:pRg st="0" end="0"/>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144">
                                            <p:txEl>
                                              <p:pRg st="2" end="2"/>
                                            </p:txEl>
                                          </p:spTgt>
                                        </p:tgtEl>
                                        <p:attrNameLst>
                                          <p:attrName>style.visibility</p:attrName>
                                        </p:attrNameLst>
                                      </p:cBhvr>
                                      <p:to>
                                        <p:strVal val="visible"/>
                                      </p:to>
                                    </p:set>
                                    <p:animEffect transition="in" filter="blinds(horizontal)">
                                      <p:cBhvr>
                                        <p:cTn id="24" dur="500"/>
                                        <p:tgtEl>
                                          <p:spTgt spid="144">
                                            <p:txEl>
                                              <p:pRg st="2" end="2"/>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144">
                                            <p:txEl>
                                              <p:pRg st="4" end="4"/>
                                            </p:txEl>
                                          </p:spTgt>
                                        </p:tgtEl>
                                        <p:attrNameLst>
                                          <p:attrName>style.visibility</p:attrName>
                                        </p:attrNameLst>
                                      </p:cBhvr>
                                      <p:to>
                                        <p:strVal val="visible"/>
                                      </p:to>
                                    </p:set>
                                    <p:animEffect transition="in" filter="blinds(horizontal)">
                                      <p:cBhvr>
                                        <p:cTn id="27" dur="500"/>
                                        <p:tgtEl>
                                          <p:spTgt spid="14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Shape 149"/>
          <p:cNvSpPr txBox="1">
            <a:spLocks noGrp="1"/>
          </p:cNvSpPr>
          <p:nvPr>
            <p:ph type="title"/>
          </p:nvPr>
        </p:nvSpPr>
        <p:spPr>
          <a:xfrm>
            <a:off x="608012" y="152401"/>
            <a:ext cx="11125200" cy="1219199"/>
          </a:xfrm>
          <a:prstGeom prst="rect">
            <a:avLst/>
          </a:prstGeom>
          <a:noFill/>
          <a:ln>
            <a:noFill/>
          </a:ln>
        </p:spPr>
        <p:txBody>
          <a:bodyPr vert="horz" lIns="91425" tIns="45700" rIns="91425" bIns="45700" rtlCol="0" anchor="b" anchorCtr="0">
            <a:noAutofit/>
          </a:bodyPr>
          <a:lstStyle/>
          <a:p>
            <a:pPr algn="ctr">
              <a:spcBef>
                <a:spcPts val="0"/>
              </a:spcBef>
              <a:buClr>
                <a:srgbClr val="C00000"/>
              </a:buClr>
              <a:buSzPct val="25000"/>
            </a:pPr>
            <a:r>
              <a:rPr lang="en-US" sz="4200" dirty="0">
                <a:solidFill>
                  <a:srgbClr val="C00000"/>
                </a:solidFill>
                <a:latin typeface="Lithos Pro Regular" pitchFamily="82" charset="0"/>
                <a:ea typeface="Merriweather"/>
                <a:cs typeface="Merriweather"/>
                <a:sym typeface="Merriweather"/>
              </a:rPr>
              <a:t>Understanding the Word of God</a:t>
            </a:r>
          </a:p>
        </p:txBody>
      </p:sp>
      <p:sp>
        <p:nvSpPr>
          <p:cNvPr id="150" name="Shape 150"/>
          <p:cNvSpPr txBox="1">
            <a:spLocks noGrp="1"/>
          </p:cNvSpPr>
          <p:nvPr>
            <p:ph type="body" idx="1"/>
          </p:nvPr>
        </p:nvSpPr>
        <p:spPr>
          <a:xfrm>
            <a:off x="608012" y="1524000"/>
            <a:ext cx="5431536" cy="4953000"/>
          </a:xfrm>
          <a:prstGeom prst="rect">
            <a:avLst/>
          </a:prstGeom>
          <a:noFill/>
          <a:ln>
            <a:noFill/>
          </a:ln>
        </p:spPr>
        <p:txBody>
          <a:bodyPr vert="horz" lIns="91425" tIns="45700" rIns="91425" bIns="45700" rtlCol="0" anchor="t" anchorCtr="0">
            <a:noAutofit/>
          </a:bodyPr>
          <a:lstStyle/>
          <a:p>
            <a:pPr marL="274320" indent="-274320" algn="ctr">
              <a:spcBef>
                <a:spcPts val="600"/>
              </a:spcBef>
              <a:buClr>
                <a:schemeClr val="accent2"/>
              </a:buClr>
              <a:buSzPct val="25000"/>
              <a:buNone/>
            </a:pPr>
            <a:r>
              <a:rPr lang="en-US" sz="3200" u="sng" dirty="0">
                <a:solidFill>
                  <a:srgbClr val="002060"/>
                </a:solidFill>
                <a:latin typeface="+mj-lt"/>
                <a:ea typeface="Merriweather"/>
                <a:cs typeface="Merriweather"/>
                <a:sym typeface="Merriweather"/>
              </a:rPr>
              <a:t>Catholic View</a:t>
            </a:r>
          </a:p>
          <a:p>
            <a:pPr marL="274320" indent="-133985">
              <a:spcBef>
                <a:spcPts val="600"/>
              </a:spcBef>
              <a:buClr>
                <a:schemeClr val="accent2"/>
              </a:buClr>
              <a:buNone/>
            </a:pPr>
            <a:endParaRPr sz="3200" dirty="0">
              <a:solidFill>
                <a:srgbClr val="002060"/>
              </a:solidFill>
              <a:latin typeface="+mj-lt"/>
              <a:ea typeface="Merriweather"/>
              <a:cs typeface="Merriweather"/>
              <a:sym typeface="Merriweather"/>
            </a:endParaRPr>
          </a:p>
          <a:p>
            <a:pPr marL="274320" indent="-274320">
              <a:spcBef>
                <a:spcPts val="600"/>
              </a:spcBef>
              <a:buClr>
                <a:schemeClr val="accent2"/>
              </a:buClr>
              <a:buSzPct val="85000"/>
              <a:buFont typeface="Merriweather"/>
              <a:buChar char="●"/>
            </a:pPr>
            <a:r>
              <a:rPr lang="en-US" sz="3200" dirty="0">
                <a:solidFill>
                  <a:srgbClr val="002060"/>
                </a:solidFill>
                <a:latin typeface="+mj-lt"/>
                <a:ea typeface="Merriweather"/>
                <a:cs typeface="Merriweather"/>
                <a:sym typeface="Merriweather"/>
              </a:rPr>
              <a:t>Church explained the Bible to the people.</a:t>
            </a:r>
          </a:p>
          <a:p>
            <a:pPr marL="274320" indent="-133985">
              <a:spcBef>
                <a:spcPts val="600"/>
              </a:spcBef>
              <a:buClr>
                <a:schemeClr val="accent2"/>
              </a:buClr>
              <a:buNone/>
            </a:pPr>
            <a:endParaRPr sz="3200" dirty="0">
              <a:solidFill>
                <a:srgbClr val="002060"/>
              </a:solidFill>
              <a:latin typeface="+mj-lt"/>
              <a:ea typeface="Merriweather"/>
              <a:cs typeface="Merriweather"/>
              <a:sym typeface="Merriweather"/>
            </a:endParaRPr>
          </a:p>
          <a:p>
            <a:pPr marL="274320" indent="-274320">
              <a:spcBef>
                <a:spcPts val="600"/>
              </a:spcBef>
              <a:buClr>
                <a:schemeClr val="accent2"/>
              </a:buClr>
              <a:buSzPct val="85000"/>
              <a:buFont typeface="Merriweather"/>
              <a:buChar char="●"/>
            </a:pPr>
            <a:r>
              <a:rPr lang="en-US" sz="3200" dirty="0">
                <a:solidFill>
                  <a:srgbClr val="002060"/>
                </a:solidFill>
                <a:latin typeface="+mj-lt"/>
                <a:ea typeface="Merriweather"/>
                <a:cs typeface="Merriweather"/>
                <a:sym typeface="Merriweather"/>
              </a:rPr>
              <a:t>Indirect relationship with God.  Relationship through Pope.</a:t>
            </a:r>
          </a:p>
        </p:txBody>
      </p:sp>
      <p:sp>
        <p:nvSpPr>
          <p:cNvPr id="151" name="Shape 151"/>
          <p:cNvSpPr txBox="1">
            <a:spLocks noGrp="1"/>
          </p:cNvSpPr>
          <p:nvPr>
            <p:ph type="body" idx="2"/>
          </p:nvPr>
        </p:nvSpPr>
        <p:spPr>
          <a:xfrm>
            <a:off x="6170612" y="1524000"/>
            <a:ext cx="5334000" cy="4572000"/>
          </a:xfrm>
          <a:prstGeom prst="rect">
            <a:avLst/>
          </a:prstGeom>
          <a:noFill/>
          <a:ln>
            <a:noFill/>
          </a:ln>
        </p:spPr>
        <p:txBody>
          <a:bodyPr vert="horz" lIns="91425" tIns="45700" rIns="91425" bIns="45700" rtlCol="0" anchor="t" anchorCtr="0">
            <a:noAutofit/>
          </a:bodyPr>
          <a:lstStyle/>
          <a:p>
            <a:pPr marL="274320" indent="-274320" algn="ctr">
              <a:spcBef>
                <a:spcPts val="600"/>
              </a:spcBef>
              <a:buClr>
                <a:schemeClr val="accent2"/>
              </a:buClr>
              <a:buSzPct val="25000"/>
              <a:buNone/>
            </a:pPr>
            <a:r>
              <a:rPr lang="en-US" sz="3200" u="sng" dirty="0">
                <a:solidFill>
                  <a:srgbClr val="002060"/>
                </a:solidFill>
                <a:latin typeface="+mj-lt"/>
                <a:ea typeface="Merriweather"/>
                <a:cs typeface="Merriweather"/>
                <a:sym typeface="Merriweather"/>
              </a:rPr>
              <a:t>Luther’s Views</a:t>
            </a:r>
          </a:p>
          <a:p>
            <a:pPr marL="274320" indent="-133985">
              <a:spcBef>
                <a:spcPts val="600"/>
              </a:spcBef>
              <a:buClr>
                <a:schemeClr val="accent2"/>
              </a:buClr>
              <a:buNone/>
            </a:pPr>
            <a:endParaRPr sz="3200" dirty="0">
              <a:solidFill>
                <a:srgbClr val="002060"/>
              </a:solidFill>
              <a:latin typeface="+mj-lt"/>
              <a:ea typeface="Merriweather"/>
              <a:cs typeface="Merriweather"/>
              <a:sym typeface="Merriweather"/>
            </a:endParaRPr>
          </a:p>
          <a:p>
            <a:pPr marL="274320" indent="-274320">
              <a:spcBef>
                <a:spcPts val="600"/>
              </a:spcBef>
              <a:buClr>
                <a:schemeClr val="accent2"/>
              </a:buClr>
              <a:buSzPct val="85000"/>
              <a:buFont typeface="Merriweather"/>
              <a:buChar char="●"/>
            </a:pPr>
            <a:r>
              <a:rPr lang="en-US" sz="3200" dirty="0">
                <a:solidFill>
                  <a:srgbClr val="002060"/>
                </a:solidFill>
                <a:latin typeface="+mj-lt"/>
                <a:ea typeface="Merriweather"/>
                <a:cs typeface="Merriweather"/>
                <a:sym typeface="Merriweather"/>
              </a:rPr>
              <a:t>On scripture alone you learn and interpret God’s will. (translated Bible)</a:t>
            </a:r>
          </a:p>
          <a:p>
            <a:pPr marL="274320" indent="-133985">
              <a:spcBef>
                <a:spcPts val="600"/>
              </a:spcBef>
              <a:buClr>
                <a:schemeClr val="accent2"/>
              </a:buClr>
              <a:buNone/>
            </a:pPr>
            <a:endParaRPr sz="3200" dirty="0">
              <a:solidFill>
                <a:srgbClr val="002060"/>
              </a:solidFill>
              <a:latin typeface="+mj-lt"/>
              <a:ea typeface="Merriweather"/>
              <a:cs typeface="Merriweather"/>
              <a:sym typeface="Merriweather"/>
            </a:endParaRPr>
          </a:p>
          <a:p>
            <a:pPr marL="274320" indent="-274320">
              <a:spcBef>
                <a:spcPts val="600"/>
              </a:spcBef>
              <a:buClr>
                <a:schemeClr val="accent2"/>
              </a:buClr>
              <a:buSzPct val="85000"/>
              <a:buFont typeface="Merriweather"/>
              <a:buChar char="●"/>
            </a:pPr>
            <a:r>
              <a:rPr lang="en-US" sz="3200" dirty="0">
                <a:solidFill>
                  <a:srgbClr val="002060"/>
                </a:solidFill>
                <a:latin typeface="+mj-lt"/>
                <a:ea typeface="Merriweather"/>
                <a:cs typeface="Merriweather"/>
                <a:sym typeface="Merriweather"/>
              </a:rPr>
              <a:t>Direct relationship with God.</a:t>
            </a:r>
          </a:p>
        </p:txBody>
      </p:sp>
    </p:spTree>
    <p:extLst>
      <p:ext uri="{BB962C8B-B14F-4D97-AF65-F5344CB8AC3E}">
        <p14:creationId xmlns:p14="http://schemas.microsoft.com/office/powerpoint/2010/main" val="3088734157"/>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0">
                                            <p:txEl>
                                              <p:pRg st="0" end="0"/>
                                            </p:txEl>
                                          </p:spTgt>
                                        </p:tgtEl>
                                        <p:attrNameLst>
                                          <p:attrName>style.visibility</p:attrName>
                                        </p:attrNameLst>
                                      </p:cBhvr>
                                      <p:to>
                                        <p:strVal val="visible"/>
                                      </p:to>
                                    </p:set>
                                    <p:animEffect transition="in" filter="blinds(horizontal)">
                                      <p:cBhvr>
                                        <p:cTn id="7" dur="500"/>
                                        <p:tgtEl>
                                          <p:spTgt spid="150">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50">
                                            <p:txEl>
                                              <p:pRg st="2" end="2"/>
                                            </p:txEl>
                                          </p:spTgt>
                                        </p:tgtEl>
                                        <p:attrNameLst>
                                          <p:attrName>style.visibility</p:attrName>
                                        </p:attrNameLst>
                                      </p:cBhvr>
                                      <p:to>
                                        <p:strVal val="visible"/>
                                      </p:to>
                                    </p:set>
                                    <p:animEffect transition="in" filter="blinds(horizontal)">
                                      <p:cBhvr>
                                        <p:cTn id="10" dur="500"/>
                                        <p:tgtEl>
                                          <p:spTgt spid="150">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50">
                                            <p:txEl>
                                              <p:pRg st="4" end="4"/>
                                            </p:txEl>
                                          </p:spTgt>
                                        </p:tgtEl>
                                        <p:attrNameLst>
                                          <p:attrName>style.visibility</p:attrName>
                                        </p:attrNameLst>
                                      </p:cBhvr>
                                      <p:to>
                                        <p:strVal val="visible"/>
                                      </p:to>
                                    </p:set>
                                    <p:animEffect transition="in" filter="blinds(horizontal)">
                                      <p:cBhvr>
                                        <p:cTn id="13" dur="500"/>
                                        <p:tgtEl>
                                          <p:spTgt spid="150">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51">
                                            <p:txEl>
                                              <p:pRg st="0" end="0"/>
                                            </p:txEl>
                                          </p:spTgt>
                                        </p:tgtEl>
                                        <p:attrNameLst>
                                          <p:attrName>style.visibility</p:attrName>
                                        </p:attrNameLst>
                                      </p:cBhvr>
                                      <p:to>
                                        <p:strVal val="visible"/>
                                      </p:to>
                                    </p:set>
                                    <p:animEffect transition="in" filter="blinds(horizontal)">
                                      <p:cBhvr>
                                        <p:cTn id="18" dur="500"/>
                                        <p:tgtEl>
                                          <p:spTgt spid="151">
                                            <p:txEl>
                                              <p:pRg st="0" end="0"/>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151">
                                            <p:txEl>
                                              <p:pRg st="2" end="2"/>
                                            </p:txEl>
                                          </p:spTgt>
                                        </p:tgtEl>
                                        <p:attrNameLst>
                                          <p:attrName>style.visibility</p:attrName>
                                        </p:attrNameLst>
                                      </p:cBhvr>
                                      <p:to>
                                        <p:strVal val="visible"/>
                                      </p:to>
                                    </p:set>
                                    <p:animEffect transition="in" filter="blinds(horizontal)">
                                      <p:cBhvr>
                                        <p:cTn id="21" dur="500"/>
                                        <p:tgtEl>
                                          <p:spTgt spid="151">
                                            <p:txEl>
                                              <p:pRg st="2" end="2"/>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151">
                                            <p:txEl>
                                              <p:pRg st="4" end="4"/>
                                            </p:txEl>
                                          </p:spTgt>
                                        </p:tgtEl>
                                        <p:attrNameLst>
                                          <p:attrName>style.visibility</p:attrName>
                                        </p:attrNameLst>
                                      </p:cBhvr>
                                      <p:to>
                                        <p:strVal val="visible"/>
                                      </p:to>
                                    </p:set>
                                    <p:animEffect transition="in" filter="blinds(horizontal)">
                                      <p:cBhvr>
                                        <p:cTn id="24" dur="500"/>
                                        <p:tgtEl>
                                          <p:spTgt spid="15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Shape 161"/>
          <p:cNvSpPr txBox="1">
            <a:spLocks noGrp="1"/>
          </p:cNvSpPr>
          <p:nvPr>
            <p:ph type="body" idx="1"/>
          </p:nvPr>
        </p:nvSpPr>
        <p:spPr>
          <a:xfrm>
            <a:off x="1979612" y="1524000"/>
            <a:ext cx="8229600" cy="4572000"/>
          </a:xfrm>
          <a:prstGeom prst="rect">
            <a:avLst/>
          </a:prstGeom>
          <a:noFill/>
          <a:ln>
            <a:noFill/>
          </a:ln>
        </p:spPr>
        <p:txBody>
          <a:bodyPr vert="horz" lIns="91425" tIns="45700" rIns="91425" bIns="45700" rtlCol="0" anchor="t" anchorCtr="0">
            <a:noAutofit/>
          </a:bodyPr>
          <a:lstStyle/>
          <a:p>
            <a:pPr>
              <a:spcBef>
                <a:spcPts val="0"/>
              </a:spcBef>
              <a:buNone/>
            </a:pPr>
            <a:endParaRPr/>
          </a:p>
        </p:txBody>
      </p:sp>
      <p:sp>
        <p:nvSpPr>
          <p:cNvPr id="162" name="Shape 162"/>
          <p:cNvSpPr txBox="1">
            <a:spLocks noGrp="1"/>
          </p:cNvSpPr>
          <p:nvPr>
            <p:ph type="title"/>
          </p:nvPr>
        </p:nvSpPr>
        <p:spPr>
          <a:xfrm>
            <a:off x="1979612" y="152401"/>
            <a:ext cx="8229600" cy="1219199"/>
          </a:xfrm>
          <a:prstGeom prst="rect">
            <a:avLst/>
          </a:prstGeom>
          <a:noFill/>
          <a:ln>
            <a:noFill/>
          </a:ln>
        </p:spPr>
        <p:txBody>
          <a:bodyPr vert="horz" lIns="91425" tIns="45700" rIns="91425" bIns="45700" rtlCol="0" anchor="b" anchorCtr="0">
            <a:noAutofit/>
          </a:bodyPr>
          <a:lstStyle/>
          <a:p>
            <a:pPr>
              <a:spcBef>
                <a:spcPts val="0"/>
              </a:spcBef>
            </a:pPr>
            <a:endParaRPr/>
          </a:p>
        </p:txBody>
      </p:sp>
      <p:pic>
        <p:nvPicPr>
          <p:cNvPr id="163" name="Shape 163"/>
          <p:cNvPicPr preferRelativeResize="0"/>
          <p:nvPr/>
        </p:nvPicPr>
        <p:blipFill>
          <a:blip r:embed="rId3" cstate="print"/>
          <a:stretch>
            <a:fillRect/>
          </a:stretch>
        </p:blipFill>
        <p:spPr>
          <a:xfrm>
            <a:off x="1674812" y="0"/>
            <a:ext cx="9144000" cy="6850192"/>
          </a:xfrm>
          <a:prstGeom prst="rect">
            <a:avLst/>
          </a:prstGeom>
        </p:spPr>
      </p:pic>
      <p:sp>
        <p:nvSpPr>
          <p:cNvPr id="5" name="TextBox 4"/>
          <p:cNvSpPr txBox="1"/>
          <p:nvPr/>
        </p:nvSpPr>
        <p:spPr>
          <a:xfrm>
            <a:off x="2208212" y="4876800"/>
            <a:ext cx="8153400" cy="1200329"/>
          </a:xfrm>
          <a:prstGeom prst="rect">
            <a:avLst/>
          </a:prstGeom>
          <a:noFill/>
        </p:spPr>
        <p:txBody>
          <a:bodyPr wrap="square" rtlCol="0">
            <a:spAutoFit/>
          </a:bodyPr>
          <a:lstStyle/>
          <a:p>
            <a:pPr algn="ctr"/>
            <a:r>
              <a:rPr lang="en-US" sz="3600" b="1" dirty="0">
                <a:solidFill>
                  <a:srgbClr val="FFFF00"/>
                </a:solidFill>
                <a:effectLst>
                  <a:outerShdw blurRad="38100" dist="38100" dir="2700000" algn="tl">
                    <a:srgbClr val="000000">
                      <a:alpha val="43137"/>
                    </a:srgbClr>
                  </a:outerShdw>
                </a:effectLst>
              </a:rPr>
              <a:t>German Martin Luther </a:t>
            </a:r>
          </a:p>
          <a:p>
            <a:pPr algn="ctr"/>
            <a:r>
              <a:rPr lang="en-US" sz="3600" b="1" dirty="0">
                <a:solidFill>
                  <a:srgbClr val="FFFF00"/>
                </a:solidFill>
                <a:effectLst>
                  <a:outerShdw blurRad="38100" dist="38100" dir="2700000" algn="tl">
                    <a:srgbClr val="000000">
                      <a:alpha val="43137"/>
                    </a:srgbClr>
                  </a:outerShdw>
                </a:effectLst>
              </a:rPr>
              <a:t>Posted the 95 Theses </a:t>
            </a:r>
          </a:p>
        </p:txBody>
      </p:sp>
    </p:spTree>
    <p:extLst>
      <p:ext uri="{BB962C8B-B14F-4D97-AF65-F5344CB8AC3E}">
        <p14:creationId xmlns:p14="http://schemas.microsoft.com/office/powerpoint/2010/main" val="3594550941"/>
      </p:ext>
    </p:extLst>
  </p:cSld>
  <p:clrMapOvr>
    <a:masterClrMapping/>
  </p:clrMapOvr>
  <p:transition spd="slow">
    <p:cu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Shape 174"/>
          <p:cNvSpPr txBox="1">
            <a:spLocks noGrp="1"/>
          </p:cNvSpPr>
          <p:nvPr>
            <p:ph type="body" idx="1"/>
          </p:nvPr>
        </p:nvSpPr>
        <p:spPr>
          <a:xfrm>
            <a:off x="1979612" y="1524000"/>
            <a:ext cx="8229600" cy="4572000"/>
          </a:xfrm>
          <a:prstGeom prst="rect">
            <a:avLst/>
          </a:prstGeom>
          <a:noFill/>
          <a:ln>
            <a:noFill/>
          </a:ln>
        </p:spPr>
        <p:txBody>
          <a:bodyPr vert="horz" lIns="91425" tIns="45700" rIns="91425" bIns="45700" rtlCol="0" anchor="t" anchorCtr="0">
            <a:noAutofit/>
          </a:bodyPr>
          <a:lstStyle/>
          <a:p>
            <a:pPr>
              <a:spcBef>
                <a:spcPts val="0"/>
              </a:spcBef>
              <a:buNone/>
            </a:pPr>
            <a:endParaRPr/>
          </a:p>
        </p:txBody>
      </p:sp>
      <p:pic>
        <p:nvPicPr>
          <p:cNvPr id="175" name="Shape 175"/>
          <p:cNvPicPr preferRelativeResize="0"/>
          <p:nvPr/>
        </p:nvPicPr>
        <p:blipFill>
          <a:blip r:embed="rId3" cstate="print"/>
          <a:stretch>
            <a:fillRect/>
          </a:stretch>
        </p:blipFill>
        <p:spPr>
          <a:xfrm>
            <a:off x="1522412" y="0"/>
            <a:ext cx="9107274" cy="6629400"/>
          </a:xfrm>
          <a:prstGeom prst="rect">
            <a:avLst/>
          </a:prstGeom>
        </p:spPr>
      </p:pic>
      <p:sp>
        <p:nvSpPr>
          <p:cNvPr id="176" name="Shape 176"/>
          <p:cNvSpPr txBox="1"/>
          <p:nvPr/>
        </p:nvSpPr>
        <p:spPr>
          <a:xfrm>
            <a:off x="1979612" y="5029201"/>
            <a:ext cx="8686800" cy="1077217"/>
          </a:xfrm>
          <a:prstGeom prst="rect">
            <a:avLst/>
          </a:prstGeom>
          <a:noFill/>
          <a:ln>
            <a:noFill/>
          </a:ln>
        </p:spPr>
        <p:txBody>
          <a:bodyPr lIns="91425" tIns="45700" rIns="91425" bIns="45700" anchor="t" anchorCtr="0">
            <a:noAutofit/>
          </a:bodyPr>
          <a:lstStyle/>
          <a:p>
            <a:pPr>
              <a:buSzPct val="25000"/>
            </a:pPr>
            <a:r>
              <a:rPr lang="en-US" sz="3200" b="1" dirty="0">
                <a:solidFill>
                  <a:srgbClr val="FFFF00"/>
                </a:solidFill>
                <a:latin typeface="+mj-lt"/>
                <a:ea typeface="Merriweather"/>
                <a:cs typeface="Merriweather"/>
                <a:sym typeface="Merriweather"/>
              </a:rPr>
              <a:t>I am bound by the scriptures…I cannot and will not recant anything.”</a:t>
            </a:r>
          </a:p>
        </p:txBody>
      </p:sp>
    </p:spTree>
    <p:extLst>
      <p:ext uri="{BB962C8B-B14F-4D97-AF65-F5344CB8AC3E}">
        <p14:creationId xmlns:p14="http://schemas.microsoft.com/office/powerpoint/2010/main" val="638889153"/>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fade">
                                      <p:cBhvr>
                                        <p:cTn id="7" dur="5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7890" name="Picture 2" descr="http://www.mmdtkw.org/RenRom0202g-MediciTree.jpg"/>
          <p:cNvPicPr>
            <a:picLocks noChangeAspect="1" noChangeArrowheads="1"/>
          </p:cNvPicPr>
          <p:nvPr/>
        </p:nvPicPr>
        <p:blipFill>
          <a:blip r:embed="rId2" cstate="print"/>
          <a:srcRect/>
          <a:stretch>
            <a:fillRect/>
          </a:stretch>
        </p:blipFill>
        <p:spPr bwMode="auto">
          <a:xfrm>
            <a:off x="-1" y="-24076"/>
            <a:ext cx="12188825" cy="6882076"/>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212" y="228600"/>
            <a:ext cx="5434303" cy="863600"/>
          </a:xfrm>
        </p:spPr>
        <p:txBody>
          <a:bodyPr/>
          <a:lstStyle/>
          <a:p>
            <a:pPr algn="ctr"/>
            <a:r>
              <a:rPr lang="en-US" dirty="0"/>
              <a:t>Religion</a:t>
            </a:r>
          </a:p>
        </p:txBody>
      </p:sp>
      <p:sp>
        <p:nvSpPr>
          <p:cNvPr id="3" name="Content Placeholder 2"/>
          <p:cNvSpPr>
            <a:spLocks noGrp="1"/>
          </p:cNvSpPr>
          <p:nvPr>
            <p:ph idx="1"/>
          </p:nvPr>
        </p:nvSpPr>
        <p:spPr>
          <a:xfrm>
            <a:off x="455612" y="1295400"/>
            <a:ext cx="6477000" cy="4775200"/>
          </a:xfrm>
        </p:spPr>
        <p:txBody>
          <a:bodyPr>
            <a:noAutofit/>
          </a:bodyPr>
          <a:lstStyle/>
          <a:p>
            <a:r>
              <a:rPr lang="en-US" sz="2800" dirty="0"/>
              <a:t>Pope Leo X was the pope during Martin Luther’s posting of the 95 theses. </a:t>
            </a:r>
          </a:p>
          <a:p>
            <a:endParaRPr lang="en-US" sz="2800" dirty="0"/>
          </a:p>
          <a:p>
            <a:r>
              <a:rPr lang="en-US" sz="2800" dirty="0"/>
              <a:t>Pope Leo X issued a Papal Bull (Church law) that he recant, Luther burned it up. </a:t>
            </a:r>
          </a:p>
          <a:p>
            <a:endParaRPr lang="en-US" sz="2800" dirty="0"/>
          </a:p>
          <a:p>
            <a:r>
              <a:rPr lang="en-US" sz="2800" dirty="0"/>
              <a:t>Holy Roman Emperor Charles X issued a debate.</a:t>
            </a:r>
          </a:p>
        </p:txBody>
      </p:sp>
      <p:pic>
        <p:nvPicPr>
          <p:cNvPr id="1026" name="Picture 2" descr="http://upload.wikimedia.org/wikipedia/commons/0/0f/Raffael_040.jpg"/>
          <p:cNvPicPr>
            <a:picLocks noChangeAspect="1" noChangeArrowheads="1"/>
          </p:cNvPicPr>
          <p:nvPr/>
        </p:nvPicPr>
        <p:blipFill>
          <a:blip r:embed="rId2" cstate="print"/>
          <a:srcRect/>
          <a:stretch>
            <a:fillRect/>
          </a:stretch>
        </p:blipFill>
        <p:spPr bwMode="auto">
          <a:xfrm>
            <a:off x="7085012" y="685800"/>
            <a:ext cx="4572000" cy="5796116"/>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Religion </a:t>
            </a:r>
          </a:p>
        </p:txBody>
      </p:sp>
      <p:sp>
        <p:nvSpPr>
          <p:cNvPr id="3" name="Content Placeholder 2"/>
          <p:cNvSpPr>
            <a:spLocks noGrp="1"/>
          </p:cNvSpPr>
          <p:nvPr>
            <p:ph idx="1"/>
          </p:nvPr>
        </p:nvSpPr>
        <p:spPr>
          <a:xfrm>
            <a:off x="608012" y="1701800"/>
            <a:ext cx="10666651" cy="4470400"/>
          </a:xfrm>
        </p:spPr>
        <p:txBody>
          <a:bodyPr/>
          <a:lstStyle/>
          <a:p>
            <a:r>
              <a:rPr lang="en-US" sz="2800" dirty="0"/>
              <a:t>As Lutheranism spread throughout Germany, Scandinavia German peasants revolted against manorialism (medieval feudalism).</a:t>
            </a:r>
          </a:p>
          <a:p>
            <a:endParaRPr lang="en-US" sz="2800" dirty="0"/>
          </a:p>
          <a:p>
            <a:r>
              <a:rPr lang="en-US" sz="2800" dirty="0"/>
              <a:t>This was known as the </a:t>
            </a:r>
            <a:r>
              <a:rPr lang="en-US" sz="2800" b="1" dirty="0"/>
              <a:t>Peasants War </a:t>
            </a:r>
            <a:r>
              <a:rPr lang="en-US" sz="2800" dirty="0"/>
              <a:t>(1524 – 1526)</a:t>
            </a:r>
          </a:p>
          <a:p>
            <a:endParaRPr lang="en-US" sz="2800" dirty="0"/>
          </a:p>
          <a:p>
            <a:r>
              <a:rPr lang="en-US" sz="2800" dirty="0"/>
              <a:t>Luther’s response: </a:t>
            </a:r>
            <a:r>
              <a:rPr lang="en-US" sz="2800" i="1" dirty="0"/>
              <a:t>Against the Murderous, Thieving Hordes of Peasants</a:t>
            </a:r>
            <a:endParaRPr lang="en-US" sz="2800" dirty="0"/>
          </a:p>
          <a:p>
            <a:endParaRPr lang="en-US" dirty="0"/>
          </a:p>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Shape 122"/>
          <p:cNvPicPr preferRelativeResize="0"/>
          <p:nvPr/>
        </p:nvPicPr>
        <p:blipFill>
          <a:blip r:embed="rId3" cstate="print"/>
          <a:stretch>
            <a:fillRect/>
          </a:stretch>
        </p:blipFill>
        <p:spPr>
          <a:xfrm>
            <a:off x="0" y="0"/>
            <a:ext cx="5943600" cy="6808123"/>
          </a:xfrm>
          <a:prstGeom prst="rect">
            <a:avLst/>
          </a:prstGeom>
        </p:spPr>
      </p:pic>
      <p:sp>
        <p:nvSpPr>
          <p:cNvPr id="3" name="TextBox 2"/>
          <p:cNvSpPr txBox="1"/>
          <p:nvPr/>
        </p:nvSpPr>
        <p:spPr>
          <a:xfrm>
            <a:off x="6551612" y="2514600"/>
            <a:ext cx="5029200" cy="769441"/>
          </a:xfrm>
          <a:prstGeom prst="rect">
            <a:avLst/>
          </a:prstGeom>
          <a:noFill/>
        </p:spPr>
        <p:txBody>
          <a:bodyPr wrap="square" rtlCol="0">
            <a:spAutoFit/>
          </a:bodyPr>
          <a:lstStyle/>
          <a:p>
            <a:pPr algn="ctr"/>
            <a:r>
              <a:rPr lang="en-US" sz="4400" dirty="0"/>
              <a:t>Religious Pluralism</a:t>
            </a:r>
          </a:p>
        </p:txBody>
      </p:sp>
    </p:spTree>
    <p:extLst>
      <p:ext uri="{BB962C8B-B14F-4D97-AF65-F5344CB8AC3E}">
        <p14:creationId xmlns:p14="http://schemas.microsoft.com/office/powerpoint/2010/main" val="1163174587"/>
      </p:ext>
    </p:extLst>
  </p:cSld>
  <p:clrMapOvr>
    <a:masterClrMapping/>
  </p:clrMapOvr>
  <p:transition spd="slow">
    <p:cu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73730" name="AutoShape 2" descr="data:image/jpeg;base64,/9j/4AAQSkZJRgABAQAAAQABAAD/2wCEAAkGBxMTEhUUExQWFhUXGBsaFxgYGB0YHRoYGBgaHRwaHBgaHCggHRwlHhgcITEiJSkrLi8uGh8zODMsNygtLisBCgoKDg0OFxAQFDccHxwsLCwsLCwsLC0sLCwsLCwsLCwsLCwsLCwsKy0sLCwsLCwsLCwsLCwsLiwsLCwsLCs3K//AABEIAOEA4QMBIgACEQEDEQH/xAAbAAACAwEBAQAAAAAAAAAAAAADBAACBQYBB//EAD8QAAECAwQIBAQFAwQCAwEAAAECEQADIQQxQVEFEmFxgZGx8CIyocETQtHhBiNScvEzYsIUgpKyFbMWQ8MH/8QAGQEAAwEBAQAAAAAAAAAAAAAAAAECAwQF/8QAIBEBAQEBAAMAAgMBAAAAAAAAAAECEQMhMRJBEzJRBP/aAAwDAQACEQMRAD8Ay1Dy0w9xEmCiuMePRO7PvsRZQoeMcbcaSPDhFyNmEDkHw9mCvWABqYBXHpASh2Kg+yKrW5VkOuJ7yj0Gg77+0AFbdHgGMeKvj193fZgCHDh30MUmy3Ip293e2Lv7d+3GKqNRw6984ALZZviIN4/iKrAuwrC86elBKipKcXUQOfCAf+ZkgeZ9znpD5R1oWhRAAF/SBy5IG/GMz/zUl7zy77Ago01JJcKLbQR39of43/C7GkE17ygQuPeHfKFU6UkuT8RIpm0VOlJNfzUf8h3/ACYPxv8Ag6cUKR5NBcEXj6XQmrSklv6qKf3Ad194Ki2y1EasxB3LBw39tByg2hYO499YDOFGAxD993xZF5Fz1G8d+kRf0hGKtVRu9++cBbXJA8vXZ3nHk5VQHqX5QVCWNGaACSpYA74QkJYCnpf/ABD6VU5wqoVfaevfOEA0i9m47t3bRTUrXLAbe+UHl47++9sVJr3nDIRMvZHlpl0NMYMDQd4xWeaHhj32IAz/AIB2cvtEgrD9MSEYxHhS8WmjwncYj+FO73iG47jABJILd5d84uUEil7R5Ku7yggwgBGSmhbDDbXh/MXIoI9NVLa5++9kQ+UQBcJc0rFCO+EWMwg95QnbLcmWKmuAxJr3xgk6BpswJDqIAp075Rzek9PKUWlukU8WP2EJaU0qpZrwGAfdfSEELJvJ+9O8N8b48fPrO6OS6jWUTWhvJd3q/wB4JOURcA3E13nfAn8J2UHYz7MXRVBBA6d93xolJhBDsEnOjbsWhEg3h++EakmQWqdl+GPZgMxUh2Kq4kAtz74XQAkmYraDtMElqJZ7nxu3bYek2SWapUD6FsXpT74xZdokox19iWYZVz2QBnL1h8w2Nl9e84iJpxNMdx3RoalnUAxUM3GezGJaJEkV1sr64ddvWABWeaqmq6dx2YARv6HtSlDVUXIqDmHFCcb45xC9YhKEltl/COr0Zo8y0kq8ymcfp2fWM984rPem1gu+z3+sWB8Xez7QQ4bveKydm3149vGDRZF0BUMqV+sMoNIC3WAKyhf3hA9SvD3/AJg0n5t/sIrj3nDIVKIragw4iDgUgdqFDhdCMpqf3x5BfF+mJAAgvwjd7iCE0O4+0UA8I3e8XUKHcYALKXQx5aJpYMby3eUSWmhis5NBvgCr3i65oFMtASl1KAAxMLaRt6ZQL1JHhGbUfdX1jmbRa1zFOSTkBRt2998XnHU3XGxbtOVaWGH6lVPBPK+MVc1RJJJJINSS/PDd0gkqyPeQPX1O7K+DKKJdWP1G3Efe+NpmT4jvScmwqU5Y+v8AL8DDSrMiX5y55YbHfnA1aSUfKAB9MKwHVWsuTx2coojQtssfJTY3KLKtiB5ZZPFr9nWEFJSn51PkG9xnF0TVfLzI+n0gCTrRMXSqRkKcz3uiqbME1WW2Z8IsJisVnOgup6ekeSpRJeqjxJ2Uw+0ARSUquoNznbgwiiEJDl/5b2h9FhWfkPEN1jw6POaQf3J4+kHRwiycH/4vUZREyh+lajmfCIfk6NW/nSSePQfSNmyfhWapIVqls1eAHlUxF3mfarONX5COhLRLlq/MACsFX6oZrmpjXbHSomAhwXBuatO+kcauZMBKfClqEJSL95BPrHR6IssxCCFm/VIHNzdTCI3J9PPfhyYxVW6LpVUwJQrF0ipjJQiFUPHCBhdOP174x6hNDFUppx772QGtJVVW/LZ3zgev4vbvlxi0kVO/275RVI8Xff8AEMjKF0H0gdqXTlBQmggdrT4eXqYRlvibTEi3w++xEgCSz4BF8DuMAT5RugmtR98AMS1UMVneUb4pLVSJMX4Rv9oA5LSgV8Zeu9Ddf4Q+rsqPeF0z2DMd7YZXdKR1lpsyJgZadbEYEbiM4y7Vo+ShJWSsDAa15wakb53GdywzrnzE82p3wviJloxJUcWJJx/i+LJs6lCiSRtr1pBNRh4ikD+5XrqiNEqCbglH/I9Q4bnAp8xZopTbNu4XwcrlhnmFVPKhDVzdRaAqtY+SUkbV+M760BgAcuUo+VJVtw31pD9m0eVliXJ+VNQ+1RDcA8Ly7QuYtIWo6pUHFwqcg0dnoGSNVJ7o4jLy7uJ2NfD45u+wNFfhdSixSlO91H+OAjrNH/gqV8y1Ke+rekXkTQhLrLf20rvPpHq9NTgPypYG03c44/5dX7XZ/FmT1G3ZvwhZkhvhvvLvB/8A4/Zh/wDUmmYMcwn8XWtJ8cpCh/aatyvjpdDadlzgwNVXJN4OWyH2FzRqz6PlJ8stI26oEB0paZaAy1JHH2ELfiLTPwZXhHjUWSNpLX7BHOWXRCl/mTBrv8yrv9oOETqz4rObfbFtujEJtK1iutUPh949H076w7paWlKwE0pdlCIWGPCNc3sjm8k5qqrFe+84sE17zgWvU8IsF1PeMUhdKaHjHiRSuffe2PAuh4xNbw8c98MLSx4lb/bvnAkl17m6xeSWJ3+0CSvxvsgI+rCF7X5eV+/vlBlLcCA2007zhGX+Kcjz+8SB620xICeg04e8EI8J4939tAR5eHuIIR4Dx77zhmNKFCYrO8o/d7QSQPDwis/yhs/aEHgF8c5ptSgsUcAeB/K7lztIyjok/SKrlgpY91is3l6VnXGfBmTD4lOcA/8AiOMAVK8TNhgMr6cI71Qu7rSOV/EFj1Zji5Rcb723/WNs77UXPCU6WAA+Jav8b4kqWCG7cFvpFixTXEPw9Bmb8IpZj3S/3H3i0rpSKMzj7PhHafhyY6PCaAuNxr7xxxNTTYWB4YDsNHQ/hi0m7EHi1/vGPnz3Df8A59c27FMtIGusvtOAF1MIa+NLCdebrFJ8stAqQWvZmG0kAYxeVYEzEg1oKfxdBdFSShSklGtr+FRLVDMxHE7I4c877d2+89MDRM+Ta1H4chUoOQ5UKEEpqxNXB2bbodOi1SJgWzMel4aOkkaIRrEBPmACnJVQXbGrDOmJQ1aBvozCL1mfcs8bvqaZv4hkfFRLWgAh3Nf1DHY8YOlNBrVNQszVqQn+5k3guUuwIYgABi4eOl0PaAg6ivKaQ8bEgKI4i6o3w839wtT9V850sgieQq8fTrC5Rfwja/Fcsf6gKGKa7xGM1/CLz8c+/wC1A1a8B7xYCveyIoV4CPTfwikIBfx6R6hPh/3fWKJXfxgks+HiephhEpD8faKS0+OLoLk7/YR5L/qDvKAGxLugFuFOXWGkmghXSF3KEZXVGRiQNz2IkBKoPhG7vvZBCfAdxigHhG73EEI8BzYwzHkmmMS0nwjfFpHlitpHhH7vaEFMccIgNO849AryiAUgJF4QppGyiYCkuDVjkrA88IbXhEKanj0h/A5D4ZBIUCFJVUNdTEj5TQ12QC5TGozPrsjd0xZVVmJvFFDMZjaIxpqXuyBH0fu8R0Z12M7OLlL5He3Vi7s/rGn+H5hCje78aDbwjMl9G4O9PpGr+HZOsdmsT/jlsNIXk/rVeL+8fTPw7bEMxujqJaJZq98fMJNoKTsxjpNFWkqo9A0efLx6Fz12SFpHl4wrbDrDZAJEwNsha2Wl0lXyJBP7jF3XpEz7Izki+7vONewkzEiviTj7RzsvTEoIK1+Jw4PC4bdgj3RenQk6wQvVOGqQeRERn601PTO/Fp/OGbF4xQv2jc/FNpE2YmYAzg0NDxyjn0qv4Rtn449/2DUqp4RXXr949b25VjxSaxaESqCS1+DifeKCWaiDSQPhneepgN4g379v6YpKX4+GcXQWv7pApVVFssd8BH5au+MAtq6coJLs5AqX9IHbpfh5YwjJucj6xIL8JOZ5x7DAQ8vCCfIeMABp3sixV4D339oCOyPLEtPlH7vaBWddIk9fhFPmhGsnCPTdFDMqOED+Kwr3WAhliPNevOF51qAHB2xPDGMi2251Agsas2zm/pFTPTas62ID16n2vjmpshi6aBzQCofIVwOH1jxcx9nK/e8Xsq/GgFm1q4V940k/EuSqCWTwvLu203H6x0f4clGpFwGqHvKQMv3V4wSXZ0qSxGFMMMPtE0aspLBgX1br8abbzCz5Jr0evF+Htpz0nGNDRdoKRx+0ULK1kkvqkYXuL9gvjyzJxw3bb/vvjk8mfxrs8evyjokz6ADGnOA22067SpTHVoom4HLaYQXaSlLjhvIwgmjRq2cZqN+04xXixNdtT5d/jyRWRoaTKOuWdjTacAOMaBlhCXWks17eha47YCNAkN8SarNwnWAfDZ6QaZYpNRMmKmqLAJNBq/tFSN7xd8nL6Tnw9nuqzrLLmpJTdgY5GallEcH3R1YswlTly5YCUHVKRgKVA9IxfxDYiiYVN4VVpniPWNL7nXPZy8Y6QdbgIhv4ejx4hVTw949UpjEkmua99/aPZdUVzPU98BA9a/vv+YPJH5Z3nqYA9kivH/HnApSfzDu75weUa8faAySPiHdlADstVA8U0gvwcU9Y9SaCA2xQ1eXWEYOue3iRT/U9tEhkXTd33/MXPkPeffGAA+/feUFf8s95wwPIuiWkMkZE+0eS6B3whK3WrW8IBYX3FyMAwMKTpjLtATyGbYbD28JWi0AmrbgfekLzZjfKWudyaGFJy3vBSBxL86cY0mQJOtRzpy6tCSiWvp78ouUgYqIHJ97RVVRc1R6/brFpeOSzY3fW7bGkrR2qlySpYrTyj0qxypCMuYUqSqp1VA72r0jvLPokT0jVU4VcAMGp9YVBSxklIO72pALYn4cwTEjjlcRurG5M/DlokhigqH6ksdxKRUcjCUxOslmaOP3m9dnreeDSLSAhw7Kch2LJDsHG0esNS5oBa++7LFuMYCioUBuJa9vEGIpdiXg4tRWGHyh3fMmOiyeSMJb46f0jPuSDU593xozbR+SkBgHDZ3j+Yx7PLReSSRtrxeHJAMxWQwOyHjH4zhb3+V66hdsStDk74TSmWhWsBU3m6GLJY0gBIwbjvh5NgBN2HUufWJ/gzVfz6jJnWwGYFYXFsO6QXScgLQXBN7d+8Xn2HVVQOMcjA5oYaoqH9H6xpzk4yt77cTqMSMqRFJuh7SMoBav3N9ISOHCMjCCb+7oYkJ8HE9THjO5wi0k+Diep+sBJLBfj7QtJJ+IXy+kMJV4jv9oUQfzOEAOlRYZdYHbE0HCLPSKWxXhG8dYAW+Cc4kRu3j2GCwPSLFfgMVI949V5D3nABpZwzHdYyJylA+EC8lgmuV4FY0ke0LrZKmZnNKMLq/M2OEPIjPmIKfOrUyDB+AhczMnvephy0SFKoGLOGDPyOL5QmqQxHmOxg+24xoKiS9GByqR3urlFlSnchgMgA2OApdA5bi53wDnnDMlN9TkeRz3ekBBolUAoRjy+me6NnRWmZtnYhlpHiCVEp3jWFxO0EGMtADkFzePtDdkDvmCXd31QKEbjSuQeA+Pomif/AOp2Vcz85C5L+Eg+MNm6a+kdHNsthtg+JKMqYD80sj1ar74+I6V0XTXGzWGDnLZsNBgaNGZJUuWrWQpaDTxJJSaHYQTXCHyaiO3NfX/xB+DghToWWvAU2OD4xxi5KpKvEGAwvcVLcukYtn/EdtCiRaJii4otWuDvCnDbucaH/mxOPjGqsM1xCq+2T3QpiZ+KvkuvrXs9Uu9VFgMePeUamitZLONudwGO+MSWHmIY7fQGOkE4EAjPhVvq8MNqxz3wOHr31jblmnD79Y5mRPZSQc3H7SHHL6xryppAHI+rGCCmbSA3AdYxwh6tk21/4h60TdZgMSOp+jwGaij3BvQ/T6wURxX4hV8OdrC9QZWT06jHZCPxHAJp/MbP4rl+FRzINdl/eyOYsq6MHG93cAUAFOdYz1FHzMYm7vv1i8sunn1gHfCCSz4OfWIJZa/Ed/tCqD+Z3si6vMYF843HHZWGDaFU+8UtUzw8R175RSWqhgFsXTHDr3zg4FtYZ+sSEmiQcI2L+ftHq/LA1it1a9+0RY8EAFQqo3Rm6TtwHgGF5gWkNIMNVN7VOWyMrWxxz27TGmcfupumlZrUkslQpvcYXHWDQVZQfDLYl8B6vVznXhGIZffv3nGloqcxatczfVzTM9DF2HNfpFyALq5HPjtuiyUsSW2UupsGF/pDykPTAnB6t9GN2AMeGUXajXPWusaOG7fYIjq+AgOxYk77/oaDK6HbHOYg/MKMXAVkaeU4EfaEVoowd6GjghQFwIxbo8FUq4vgHFwY7OIfDdAGqsgpYXMXB6UqxzGV0YekrKzliAMq03t36RsSJmF4IGNbrwfSt7CCW0HVNHYbRlfTD32wpeHZ2OP1iCDt2EUw2cYbs00ulSSac60Pe+AWqQK6tBsdvsLzfAZa9U0pmHf1xOLfSNmDrLNOLvcAThS53bEGN6TaCQl2/SWzAvjktHWhyAqtKbhsrdG3ZJzFOKTsxz9W4CIq5XToPlUb8uMbQQ6R3nHNongqfNw3ryYiN2wTXAwpd6+0IzCiaMLv56GDTJjjDb36x5NlMDjQHvlCalECl17b7oAyvxBJJRQilQ/JuscQoEPldQ1FxBbFo7zSKCQXvu4sbo4RSfzKsQ4wcbA94IzrCqoas8zWFb6O3p3thmWrwc+sYEy2mXMN2qbwN+FKRr2SY6Nlc8++URc8LqHzHeIEo+Mbj0i6vMb4Ao+Ou3OtO+cBLlZr3h3ygU9XgG8de+UWzv8AXLvnAbV5H2jqO+JgAfxzEhTVG2JDI/a54QXUc6YnsxlzrTMmHVTRN5bAf3Frt2RhYqUtVak3nKLWhQCdQZkkm87I1mJE2gFTmjvndBlSFBPiNdw6g+0FsUpvEQdl12dfrSLThrEISQ5vN7AY78KRRElkZncfeJLmEF037qADKNJKAkarFnq7E7SdW/8AiEVyPGpLhnNLn+kAaVitqSb2P3YtwMacyUkkmlQSaUALAM200jlCCDW/KNPRFtIVUuCAK1oMNn2iLn/Gmdf6dKCXBB1gWB3Ni+z1gZUHAuowzcOR0aH/AIWs5TiABk5Ivyo0K/CFCB6Zlh7cola0pg1M8C9MKXODhlGpZkpIcPW+t+0bd0ZEq5qFmLED03EBuGcNWUm8EAn5r/FWlA5B50hURn6asGqddPlNadexGQstV7zU9Wo8dwpAmJKSCHyuCuIvY3EV2xylvsZQshr3b7Y1i8a/SN557L2SYUkC7K+/IbM/tG7Z7S4vZiH2G6mxi/COcw2k9+8aFitZAq5a/Olb7s4qoldlZLRgf7ajAKu5HpHT6Mn1S+A1eJIjgtHzQVVNKK4Moh+bR1FhtBAvqSSOYBbrErdNNtABAzBHKvsYG763pjdGcqY5c3AV9fq8GsyipymofvoYQWtYBLcQ26OB0kjVmkCgq1ReMM/XEx3lomDVrf8AavOOF0msGYcRffs2QqcYGmV/mjW/T22POKWW0lJOpscUIOz73xNNUWkZAYuRX1haSWuxLb3D/XusaT4jX1v2S1pXUM+IOEWHn58Mu9kYipwdxQ8aYXxoWO1axr5g75b+84y1nnw5TefeB/jhALSR8Pl1/nkIJrX94dniYHPPgvxHt9vWJNnapiRfViQyLUQGFVEbO/tAJQ1lMbmcn7xUkqvqfv320N2JFN5emIDRugRZYX7uGAOfSAypgShSquaC+40wN7vHk8qNL379+kXtstkAMwcDGvA/WAIlR1gC9S4F9FNzwpHk3+uRmQabhFVqaYl8G6DPnDU2zgqKi9AKCnB9u/jAA9ISnUkgPS65/qzwsJQKQpAH9wvbIQzb1kaqhQgnZhUNFVeBQPyzBgbjnu69QD6ItoTQ+tcukbE1FxbDW59+kc1OSUlhv5v943NCaQChqkVo22oiNT9xpjX6rxIvpcTxBFQOUHs8wYMx64uBi9Xg3wgOA9TXhUQNLAk+u8uC12MQ04dss4Fjsbhwv7aB6XsoWnYq7FjsaF7OWLFLNgB3yP8ADktiMcmqH+hyaj5VhfB9cbaEMXyooC4bQAGAPUwJC+FD67cI39LWdi5DguC+sH31vo8YU2TqKYg9C27O+NpexhqcrU0LaMDVqA7GLx1tgmunVemB2tj3nHEaJWy87zyjptFzKEPj1NCx2gwqeXSSJzpFS9XB2ZxrpVqSybjeMK5cY5/R01y5uOODnP0jTtc90tcSRzdj3tiVhLWdV+Xr7ARxdtATMIO+u1n6R2M4gJHTfXvfHKW9etMBwqOmzIwqI5/TB8SQ1AMsGuhIK3bHz79OMN6XX49o6QpcyhgbvZ82EaZ+M9fRCsgAsGeuYwrtYfxBZboUFB2duGI5V5RJsxlu3hVRQwO3vLfHgQzpyuJyLth3TOjJroN57u7EeLlFScBXPvtoBYpvgbLse3rBUrUQwLCMbFg/6M5j1iRd1fqMSEbGZ2HeZvi8+fUDAHur+7QSyJDKVdlu4Ni3K6FFYHi+bxuzaE6gpSo7Z7ucezEuEJxJqdwPK/KPLSPyyNxAxfdmxywvj2zuyTfQi4kB6NR99G3QAu/5tcCBTZxGTwaSoCYoAbRm9HNWrf8ASBSqzOJL3ZwRB/O2sbhsFGbZlwgC+kQNVNMR0OG9/tiNSHkAgeXqHAu94LpIfljJ6fy91wvLbIpYVfl7jt/ULjuygAU3xICxeKKHo/G+KqTqkNvSboLYm1lSzUF9jVbGjtiz0iikkynLlSC1zBvb7NhAHSaMteuC+1wN33PKPUoY6po9HF/e6ObkT9RSVA0cODiOWUdMpYIBFWNdgI3cWjLU5W2ddiqqhyBT5g1N/bboKlI23sTXdUGrx4g0JzeoB2VbhFVhiLq5ml2D55RKhppdOqpm/VViwuJq2f1jAtUlwRUNUXU2g3MY3ZZAo5vOwj08Q9fbNt6dVVAwPLgWo5yyis3iNzs6xrLMCVF77iaXxr6PmGhegLcy7+pjOt8tmNaXnZdUXx7YpmqsJwPocC2UaVnK7bRSinwqcCv23YQ18WtcD9X9ozNHWjWBTjddy9OsHlzaOqpIrvBz7eJWZtKvCRix5Pn6cI5Wcoaz44m4ipGPGNufaLwL2v4UxjCnnxukXgUN1faFTjM0knx5Uyzu72QuqWGCsFUNw7u9OMN6SA1nzAN20euD7oW13lF8Cev399sXPjPX1F1Q+II30DGLEgpSbmpz+lP5MSRVKg3S/l1+kDQfAsZB7u9nOlTDIzY5tSMw+1xTlGwlIUgEd91jn5ExiCbia8mMaqZbBmpv+/GM9z2qPfh7YkA/0/8Aarn948iD6VnjVSEi8lifXCFFZQzbvMBh2/TbfC6lUbACmyN0NAnwKzbkA9GGO8C++PLIPAKYYZA/XG6LLV4VA4BgKPduYC/LjA7KBqh8yX2gjMFxwO8QAKynxgkUqThga0I6wTV/OAGQptKTd6YcMwWdXjffgTWtadfWDzD+Yk7r7qktcLuHOAD28eE9RTWYtdXab+V0C0d5FDJ8cgFG5tm5vlvJbWpkKZzuwNBvZm53i6A6PIYnM9BTDb/EADnq1Fg4GtOR9B7bmwBrH9K3GAqKV9CwMKWyXQbCzu9D/EHsqtZIJDmnpi5pzJ3QAtKkulSaOCRU5O2e27ZD2h9Iap1VA3twZjxArwiq6TRVhMDOKB2pQ4B+sJWuWynGLniOFP5hWdOXldWoAFhcQGq9Kt0DPHhuYj5SDTJqjm9IT0PaAuXqv4kXP+nEXYXboYo+yrX443YNvjKzjaXsSWaXmmd4bJXseMUtStZJFXccw1W9veClT3DYC19538IGo3EX17u7ygNnFNClQNXdqs5r81RQmpesZ8wHUGaSx3bcMo1bZK8Wtfed20Rnz5fmZi4Buu9GwjWXrDU42tGTycWoBhUe+NY0/hYAsGpszrHNaKmlnyoM+/rHQfEua4kc3PpUXwqqKKFKkirbWjLWsFRLMS+y7Lg0amlJoAN9/uTeN3SMgp1cmp9QR3nE1UJW/wA3r657b+MLyqoWC/Dj324at4oDWlNjPSm6FpQOssHEYjPvpQxefiNfVLOoAjfVqfLv29mPbOPEU/uHeGdd7VaBJLgb/aGkUmNnXmkbO22w0lGdLX9e69Mo2LLaSpCVZ8Nne+MxIGuxpV86dmD6PW2sjbrejewpE6no4b+If1RI8dWQ9IkZqI6V86uEJG48OkSJGyGrO8nFPRcDsnlmbk/9hEiQBWR5lfuPvFZ3nG8dTEiQEatX9JX7U/8ArEF0Z5Ze8/8AsESJAYGlPLy//SCaK/zP/UxIkAVt/kT+/wBhC2lfMeHQRIkAo/4d/ryuP/VUbmJ/29IkSMt/WuP6pNuH7v8ANUMTb+fQx5EiVlrXcf3/AOKIytK+Y7v8TEiRrhltXRd3LqI3rH5BuHVcSJBRANJ/Nv8A8YTy/Z9YkSJqoBa/LwT/ANRCvzq/3f8AQxIkXn4jf0oLkf7usHmf1U7ke0SJDSpP86v2j/qIMP66e/kiRIV+CNOJEiRgp//Z"/>
          <p:cNvSpPr>
            <a:spLocks noChangeAspect="1" noChangeArrowheads="1"/>
          </p:cNvSpPr>
          <p:nvPr/>
        </p:nvSpPr>
        <p:spPr bwMode="auto">
          <a:xfrm>
            <a:off x="155575" y="-1371600"/>
            <a:ext cx="2857500" cy="2857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3732" name="Picture 4" descr="http://cdn.theresurgence.com/files/2012/07/14/johncalvin.jpeg"/>
          <p:cNvPicPr>
            <a:picLocks noChangeAspect="1" noChangeArrowheads="1"/>
          </p:cNvPicPr>
          <p:nvPr/>
        </p:nvPicPr>
        <p:blipFill>
          <a:blip r:embed="rId2" cstate="print"/>
          <a:srcRect/>
          <a:stretch>
            <a:fillRect/>
          </a:stretch>
        </p:blipFill>
        <p:spPr bwMode="auto">
          <a:xfrm>
            <a:off x="-1" y="-1"/>
            <a:ext cx="12188825" cy="6858001"/>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Calvinism</a:t>
            </a:r>
          </a:p>
        </p:txBody>
      </p:sp>
      <p:sp>
        <p:nvSpPr>
          <p:cNvPr id="3" name="Content Placeholder 2"/>
          <p:cNvSpPr>
            <a:spLocks noGrp="1"/>
          </p:cNvSpPr>
          <p:nvPr>
            <p:ph idx="1"/>
          </p:nvPr>
        </p:nvSpPr>
        <p:spPr>
          <a:xfrm>
            <a:off x="379412" y="1701800"/>
            <a:ext cx="11430000" cy="4470400"/>
          </a:xfrm>
        </p:spPr>
        <p:txBody>
          <a:bodyPr>
            <a:noAutofit/>
          </a:bodyPr>
          <a:lstStyle/>
          <a:p>
            <a:r>
              <a:rPr lang="en-US" sz="2800" dirty="0"/>
              <a:t>John Calvin published Institutes of the Christian Religion in Switzerland in 1536.</a:t>
            </a:r>
          </a:p>
          <a:p>
            <a:endParaRPr lang="en-US" sz="500" dirty="0"/>
          </a:p>
          <a:p>
            <a:r>
              <a:rPr lang="en-US" sz="2800" dirty="0"/>
              <a:t>He focused on two big ideas: </a:t>
            </a:r>
          </a:p>
          <a:p>
            <a:endParaRPr lang="en-US" sz="500" b="1" dirty="0"/>
          </a:p>
          <a:p>
            <a:r>
              <a:rPr lang="en-US" sz="2800" b="1" dirty="0"/>
              <a:t>Predestination:</a:t>
            </a:r>
            <a:r>
              <a:rPr lang="en-US" sz="2800" dirty="0"/>
              <a:t> God already knows who is saved, you cannot “win” salvation</a:t>
            </a:r>
          </a:p>
          <a:p>
            <a:endParaRPr lang="en-US" sz="500" b="1" dirty="0"/>
          </a:p>
          <a:p>
            <a:r>
              <a:rPr lang="en-US" sz="2800" b="1" dirty="0"/>
              <a:t>Church Government</a:t>
            </a:r>
            <a:r>
              <a:rPr lang="en-US" sz="2800" dirty="0"/>
              <a:t>: Replaced church hierarchy with a democratic system, every congregation would pick their minister.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linds(horizontal)">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0011" y="76200"/>
            <a:ext cx="6094651" cy="1397000"/>
          </a:xfrm>
        </p:spPr>
        <p:txBody>
          <a:bodyPr/>
          <a:lstStyle/>
          <a:p>
            <a:pPr algn="ctr"/>
            <a:r>
              <a:rPr lang="en-US" dirty="0"/>
              <a:t>Eucharist</a:t>
            </a:r>
          </a:p>
        </p:txBody>
      </p:sp>
      <p:sp>
        <p:nvSpPr>
          <p:cNvPr id="3" name="Content Placeholder 2"/>
          <p:cNvSpPr>
            <a:spLocks noGrp="1"/>
          </p:cNvSpPr>
          <p:nvPr>
            <p:ph idx="1"/>
          </p:nvPr>
        </p:nvSpPr>
        <p:spPr>
          <a:xfrm>
            <a:off x="4951412" y="1600200"/>
            <a:ext cx="6934200" cy="4470400"/>
          </a:xfrm>
        </p:spPr>
        <p:txBody>
          <a:bodyPr>
            <a:noAutofit/>
          </a:bodyPr>
          <a:lstStyle/>
          <a:p>
            <a:r>
              <a:rPr lang="en-US" sz="2800" dirty="0"/>
              <a:t>Luther- the bread and the wine are really the Body and the Blood of Jesus Christ, given for the remission of sins. </a:t>
            </a:r>
            <a:br>
              <a:rPr lang="en-US" sz="2800" dirty="0"/>
            </a:br>
            <a:endParaRPr lang="en-US" sz="2800" dirty="0"/>
          </a:p>
          <a:p>
            <a:r>
              <a:rPr lang="en-US" sz="2800" dirty="0"/>
              <a:t>Calvin- Christ is spiritually present in the bread and the wind. </a:t>
            </a:r>
            <a:br>
              <a:rPr lang="en-US" sz="2800" dirty="0"/>
            </a:br>
            <a:endParaRPr lang="en-US" sz="2800" dirty="0"/>
          </a:p>
          <a:p>
            <a:r>
              <a:rPr lang="en-US" sz="2800" dirty="0"/>
              <a:t>Zwingli- the bread and the wine are only symbolic and consumed as a memorial for Jesus Christ. </a:t>
            </a:r>
          </a:p>
        </p:txBody>
      </p:sp>
      <p:pic>
        <p:nvPicPr>
          <p:cNvPr id="167938" name="Picture 2" descr="http://ecx.images-amazon.com/images/I/81s42NTNftL.jpg"/>
          <p:cNvPicPr>
            <a:picLocks noChangeAspect="1" noChangeArrowheads="1"/>
          </p:cNvPicPr>
          <p:nvPr/>
        </p:nvPicPr>
        <p:blipFill>
          <a:blip r:embed="rId2" cstate="print"/>
          <a:srcRect/>
          <a:stretch>
            <a:fillRect/>
          </a:stretch>
        </p:blipFill>
        <p:spPr bwMode="auto">
          <a:xfrm>
            <a:off x="0" y="0"/>
            <a:ext cx="4799012" cy="6908468"/>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7698" name="Picture 2" descr="http://s3-eu-west-1.amazonaws.com/lookandlearn-preview/XB/XB268/XB268151.jpg"/>
          <p:cNvPicPr>
            <a:picLocks noChangeAspect="1" noChangeArrowheads="1"/>
          </p:cNvPicPr>
          <p:nvPr/>
        </p:nvPicPr>
        <p:blipFill>
          <a:blip r:embed="rId2" cstate="print"/>
          <a:srcRect/>
          <a:stretch>
            <a:fillRect/>
          </a:stretch>
        </p:blipFill>
        <p:spPr bwMode="auto">
          <a:xfrm>
            <a:off x="-1" y="-1"/>
            <a:ext cx="12188825" cy="6904067"/>
          </a:xfrm>
          <a:prstGeom prst="rect">
            <a:avLst/>
          </a:prstGeom>
          <a:noFill/>
        </p:spPr>
      </p:pic>
      <p:sp>
        <p:nvSpPr>
          <p:cNvPr id="5" name="TextBox 4"/>
          <p:cNvSpPr txBox="1"/>
          <p:nvPr/>
        </p:nvSpPr>
        <p:spPr>
          <a:xfrm>
            <a:off x="455612" y="304800"/>
            <a:ext cx="3430587" cy="707886"/>
          </a:xfrm>
          <a:prstGeom prst="rect">
            <a:avLst/>
          </a:prstGeom>
          <a:noFill/>
        </p:spPr>
        <p:txBody>
          <a:bodyPr wrap="square" rtlCol="0">
            <a:spAutoFit/>
          </a:bodyPr>
          <a:lstStyle/>
          <a:p>
            <a:r>
              <a:rPr lang="en-US" sz="4000" dirty="0">
                <a:solidFill>
                  <a:schemeClr val="tx2"/>
                </a:solidFill>
              </a:rPr>
              <a:t>Anabaptists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Shape 167"/>
          <p:cNvSpPr txBox="1">
            <a:spLocks noGrp="1"/>
          </p:cNvSpPr>
          <p:nvPr>
            <p:ph type="title"/>
          </p:nvPr>
        </p:nvSpPr>
        <p:spPr>
          <a:xfrm>
            <a:off x="2135060" y="228601"/>
            <a:ext cx="8153399" cy="990599"/>
          </a:xfrm>
          <a:prstGeom prst="rect">
            <a:avLst/>
          </a:prstGeom>
          <a:noFill/>
          <a:ln>
            <a:noFill/>
          </a:ln>
        </p:spPr>
        <p:txBody>
          <a:bodyPr vert="horz" lIns="91425" tIns="45700" rIns="91425" bIns="45700" rtlCol="0" anchor="ctr" anchorCtr="0">
            <a:noAutofit/>
          </a:bodyPr>
          <a:lstStyle/>
          <a:p>
            <a:pPr algn="ctr">
              <a:spcBef>
                <a:spcPts val="0"/>
              </a:spcBef>
              <a:buClr>
                <a:schemeClr val="dk2"/>
              </a:buClr>
              <a:buSzPct val="25000"/>
            </a:pPr>
            <a:r>
              <a:rPr lang="en-US" dirty="0">
                <a:solidFill>
                  <a:srgbClr val="002060"/>
                </a:solidFill>
                <a:ea typeface="Arial"/>
                <a:cs typeface="Arial"/>
                <a:sym typeface="Arial"/>
              </a:rPr>
              <a:t>English Reformation</a:t>
            </a:r>
          </a:p>
        </p:txBody>
      </p:sp>
      <p:sp>
        <p:nvSpPr>
          <p:cNvPr id="168" name="Shape 168"/>
          <p:cNvSpPr txBox="1">
            <a:spLocks noGrp="1"/>
          </p:cNvSpPr>
          <p:nvPr>
            <p:ph type="body" idx="1"/>
          </p:nvPr>
        </p:nvSpPr>
        <p:spPr>
          <a:xfrm>
            <a:off x="455612" y="1600201"/>
            <a:ext cx="11353799" cy="5029199"/>
          </a:xfrm>
          <a:prstGeom prst="rect">
            <a:avLst/>
          </a:prstGeom>
          <a:noFill/>
          <a:ln>
            <a:noFill/>
          </a:ln>
        </p:spPr>
        <p:txBody>
          <a:bodyPr vert="horz" lIns="91425" tIns="45700" rIns="91425" bIns="45700" rtlCol="0" anchor="t" anchorCtr="0">
            <a:noAutofit/>
          </a:bodyPr>
          <a:lstStyle/>
          <a:p>
            <a:pPr marL="320040" indent="-320040">
              <a:spcBef>
                <a:spcPts val="700"/>
              </a:spcBef>
              <a:buClr>
                <a:schemeClr val="accent2"/>
              </a:buClr>
              <a:buSzPct val="64444"/>
              <a:buFont typeface="Arial"/>
              <a:buChar char="◻"/>
            </a:pPr>
            <a:r>
              <a:rPr lang="en-US" sz="3200" dirty="0">
                <a:solidFill>
                  <a:schemeClr val="dk1"/>
                </a:solidFill>
                <a:latin typeface="Century Gothic" panose="020B0502020202020204" pitchFamily="34" charset="0"/>
                <a:ea typeface="Arial"/>
                <a:cs typeface="Arial"/>
                <a:sym typeface="Arial"/>
              </a:rPr>
              <a:t>Originally called by “</a:t>
            </a:r>
            <a:r>
              <a:rPr lang="en-US" sz="3200" dirty="0">
                <a:solidFill>
                  <a:srgbClr val="002060"/>
                </a:solidFill>
                <a:latin typeface="Century Gothic" panose="020B0502020202020204" pitchFamily="34" charset="0"/>
                <a:ea typeface="Arial"/>
                <a:cs typeface="Arial"/>
                <a:sym typeface="Arial"/>
              </a:rPr>
              <a:t>Defender of Faith</a:t>
            </a:r>
            <a:r>
              <a:rPr lang="en-US" sz="3200" dirty="0">
                <a:solidFill>
                  <a:schemeClr val="dk1"/>
                </a:solidFill>
                <a:latin typeface="Century Gothic" panose="020B0502020202020204" pitchFamily="34" charset="0"/>
                <a:ea typeface="Arial"/>
                <a:cs typeface="Arial"/>
                <a:sym typeface="Arial"/>
              </a:rPr>
              <a:t>” by Pope Leo X after he defended the seven sacraments.</a:t>
            </a:r>
          </a:p>
          <a:p>
            <a:pPr marL="320040" indent="-209550">
              <a:spcBef>
                <a:spcPts val="700"/>
              </a:spcBef>
              <a:buClr>
                <a:schemeClr val="accent2"/>
              </a:buClr>
              <a:buNone/>
            </a:pPr>
            <a:endParaRPr sz="3200" dirty="0">
              <a:solidFill>
                <a:schemeClr val="dk1"/>
              </a:solidFill>
              <a:latin typeface="Century Gothic" panose="020B0502020202020204" pitchFamily="34" charset="0"/>
              <a:ea typeface="Arial"/>
              <a:cs typeface="Arial"/>
              <a:sym typeface="Arial"/>
            </a:endParaRPr>
          </a:p>
          <a:p>
            <a:pPr marL="320040" indent="-320040">
              <a:spcBef>
                <a:spcPts val="700"/>
              </a:spcBef>
              <a:buClr>
                <a:schemeClr val="accent2"/>
              </a:buClr>
              <a:buSzPct val="64444"/>
              <a:buFont typeface="Arial"/>
              <a:buChar char="◻"/>
            </a:pPr>
            <a:r>
              <a:rPr lang="en-US" sz="3200" dirty="0">
                <a:solidFill>
                  <a:schemeClr val="dk1"/>
                </a:solidFill>
                <a:latin typeface="Century Gothic" panose="020B0502020202020204" pitchFamily="34" charset="0"/>
                <a:ea typeface="Arial"/>
                <a:cs typeface="Arial"/>
                <a:sym typeface="Arial"/>
              </a:rPr>
              <a:t>Then Parliament passed the Act of Supremacy.  So what happened?</a:t>
            </a:r>
          </a:p>
          <a:p>
            <a:pPr marL="320040" indent="-209550">
              <a:spcBef>
                <a:spcPts val="700"/>
              </a:spcBef>
              <a:buClr>
                <a:schemeClr val="accent2"/>
              </a:buClr>
              <a:buNone/>
            </a:pPr>
            <a:endParaRPr sz="3200" u="sng" dirty="0">
              <a:solidFill>
                <a:schemeClr val="dk1"/>
              </a:solidFill>
              <a:latin typeface="Century Gothic" panose="020B0502020202020204" pitchFamily="34" charset="0"/>
              <a:ea typeface="Arial"/>
              <a:cs typeface="Arial"/>
              <a:sym typeface="Arial"/>
            </a:endParaRPr>
          </a:p>
          <a:p>
            <a:pPr marL="320040" indent="-320040">
              <a:spcBef>
                <a:spcPts val="700"/>
              </a:spcBef>
              <a:buClr>
                <a:schemeClr val="accent2"/>
              </a:buClr>
              <a:buSzPct val="64444"/>
              <a:buFont typeface="Arial"/>
              <a:buChar char="◻"/>
            </a:pPr>
            <a:r>
              <a:rPr lang="en-US" sz="3200" u="sng" dirty="0">
                <a:solidFill>
                  <a:schemeClr val="dk1"/>
                </a:solidFill>
                <a:latin typeface="Century Gothic" panose="020B0502020202020204" pitchFamily="34" charset="0"/>
                <a:ea typeface="Arial"/>
                <a:cs typeface="Arial"/>
                <a:sym typeface="Arial"/>
              </a:rPr>
              <a:t>Act of Supremacy</a:t>
            </a:r>
            <a:r>
              <a:rPr lang="en-US" sz="3200" dirty="0">
                <a:solidFill>
                  <a:schemeClr val="dk1"/>
                </a:solidFill>
                <a:latin typeface="Century Gothic" panose="020B0502020202020204" pitchFamily="34" charset="0"/>
                <a:ea typeface="Arial"/>
                <a:cs typeface="Arial"/>
                <a:sym typeface="Arial"/>
              </a:rPr>
              <a:t>: declared Henry, “</a:t>
            </a:r>
            <a:r>
              <a:rPr lang="en-US" sz="3200" b="1" dirty="0">
                <a:solidFill>
                  <a:srgbClr val="002060"/>
                </a:solidFill>
                <a:latin typeface="Century Gothic" panose="020B0502020202020204" pitchFamily="34" charset="0"/>
                <a:ea typeface="Arial"/>
                <a:cs typeface="Arial"/>
                <a:sym typeface="Arial"/>
              </a:rPr>
              <a:t>the only supreme head in earth of the Church of England</a:t>
            </a:r>
            <a:r>
              <a:rPr lang="en-US" sz="3200" dirty="0">
                <a:solidFill>
                  <a:schemeClr val="dk1"/>
                </a:solidFill>
                <a:latin typeface="Century Gothic" panose="020B0502020202020204" pitchFamily="34" charset="0"/>
                <a:ea typeface="Arial"/>
                <a:cs typeface="Arial"/>
                <a:sym typeface="Arial"/>
              </a:rPr>
              <a:t>.”</a:t>
            </a:r>
          </a:p>
          <a:p>
            <a:pPr marL="320040" indent="-320040">
              <a:spcBef>
                <a:spcPts val="700"/>
              </a:spcBef>
              <a:buClr>
                <a:schemeClr val="accent2"/>
              </a:buClr>
              <a:buSzPct val="64444"/>
              <a:buFont typeface="Arial"/>
              <a:buChar char="◻"/>
            </a:pPr>
            <a:r>
              <a:rPr lang="en-US" sz="3200" dirty="0">
                <a:solidFill>
                  <a:schemeClr val="dk1"/>
                </a:solidFill>
                <a:latin typeface="Century Gothic" panose="020B0502020202020204" pitchFamily="34" charset="0"/>
                <a:ea typeface="Arial"/>
                <a:cs typeface="Arial"/>
                <a:sym typeface="Arial"/>
              </a:rPr>
              <a:t>1534</a:t>
            </a:r>
          </a:p>
        </p:txBody>
      </p:sp>
    </p:spTree>
    <p:extLst>
      <p:ext uri="{BB962C8B-B14F-4D97-AF65-F5344CB8AC3E}">
        <p14:creationId xmlns:p14="http://schemas.microsoft.com/office/powerpoint/2010/main" val="308784218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8">
                                            <p:txEl>
                                              <p:pRg st="0" end="0"/>
                                            </p:txEl>
                                          </p:spTgt>
                                        </p:tgtEl>
                                        <p:attrNameLst>
                                          <p:attrName>style.visibility</p:attrName>
                                        </p:attrNameLst>
                                      </p:cBhvr>
                                      <p:to>
                                        <p:strVal val="visible"/>
                                      </p:to>
                                    </p:set>
                                    <p:animEffect transition="in" filter="fade">
                                      <p:cBhvr>
                                        <p:cTn id="7" dur="500"/>
                                        <p:tgtEl>
                                          <p:spTgt spid="16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8">
                                            <p:txEl>
                                              <p:pRg st="2" end="2"/>
                                            </p:txEl>
                                          </p:spTgt>
                                        </p:tgtEl>
                                        <p:attrNameLst>
                                          <p:attrName>style.visibility</p:attrName>
                                        </p:attrNameLst>
                                      </p:cBhvr>
                                      <p:to>
                                        <p:strVal val="visible"/>
                                      </p:to>
                                    </p:set>
                                    <p:animEffect transition="in" filter="fade">
                                      <p:cBhvr>
                                        <p:cTn id="12" dur="500"/>
                                        <p:tgtEl>
                                          <p:spTgt spid="16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8">
                                            <p:txEl>
                                              <p:pRg st="4" end="4"/>
                                            </p:txEl>
                                          </p:spTgt>
                                        </p:tgtEl>
                                        <p:attrNameLst>
                                          <p:attrName>style.visibility</p:attrName>
                                        </p:attrNameLst>
                                      </p:cBhvr>
                                      <p:to>
                                        <p:strVal val="visible"/>
                                      </p:to>
                                    </p:set>
                                    <p:animEffect transition="in" filter="fade">
                                      <p:cBhvr>
                                        <p:cTn id="17" dur="500"/>
                                        <p:tgtEl>
                                          <p:spTgt spid="16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8">
                                            <p:txEl>
                                              <p:pRg st="5" end="5"/>
                                            </p:txEl>
                                          </p:spTgt>
                                        </p:tgtEl>
                                        <p:attrNameLst>
                                          <p:attrName>style.visibility</p:attrName>
                                        </p:attrNameLst>
                                      </p:cBhvr>
                                      <p:to>
                                        <p:strVal val="visible"/>
                                      </p:to>
                                    </p:set>
                                    <p:animEffect transition="in" filter="fade">
                                      <p:cBhvr>
                                        <p:cTn id="22" dur="500"/>
                                        <p:tgtEl>
                                          <p:spTgt spid="16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visualunit.files.wordpress.com/2010/03/english_reformation2.jpg"/>
          <p:cNvPicPr>
            <a:picLocks noChangeAspect="1" noChangeArrowheads="1"/>
          </p:cNvPicPr>
          <p:nvPr/>
        </p:nvPicPr>
        <p:blipFill>
          <a:blip r:embed="rId2" cstate="print"/>
          <a:srcRect/>
          <a:stretch>
            <a:fillRect/>
          </a:stretch>
        </p:blipFill>
        <p:spPr bwMode="auto">
          <a:xfrm>
            <a:off x="2945633" y="0"/>
            <a:ext cx="6399133" cy="6802746"/>
          </a:xfrm>
          <a:prstGeom prst="rect">
            <a:avLst/>
          </a:prstGeom>
          <a:noFill/>
        </p:spPr>
      </p:pic>
    </p:spTree>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0"/>
            <a:ext cx="10157354" cy="1092200"/>
          </a:xfrm>
        </p:spPr>
        <p:txBody>
          <a:bodyPr/>
          <a:lstStyle/>
          <a:p>
            <a:pPr algn="ctr"/>
            <a:r>
              <a:rPr lang="en-US" dirty="0"/>
              <a:t>English Reformation</a:t>
            </a:r>
          </a:p>
        </p:txBody>
      </p:sp>
      <p:sp>
        <p:nvSpPr>
          <p:cNvPr id="3" name="Content Placeholder 2"/>
          <p:cNvSpPr>
            <a:spLocks noGrp="1"/>
          </p:cNvSpPr>
          <p:nvPr>
            <p:ph sz="quarter" idx="1"/>
          </p:nvPr>
        </p:nvSpPr>
        <p:spPr>
          <a:xfrm>
            <a:off x="303212" y="1371600"/>
            <a:ext cx="7543800" cy="5181600"/>
          </a:xfrm>
        </p:spPr>
        <p:txBody>
          <a:bodyPr>
            <a:normAutofit lnSpcReduction="10000"/>
          </a:bodyPr>
          <a:lstStyle/>
          <a:p>
            <a:r>
              <a:rPr lang="en-US" sz="3200" dirty="0">
                <a:solidFill>
                  <a:schemeClr val="tx2"/>
                </a:solidFill>
              </a:rPr>
              <a:t>England went back and forth from Protestant to Catholic but found lasting religious settlement towards Protestantism during Ann Boleyn's daughter, </a:t>
            </a:r>
            <a:r>
              <a:rPr lang="en-US" sz="3200" b="1" dirty="0">
                <a:solidFill>
                  <a:schemeClr val="tx2"/>
                </a:solidFill>
              </a:rPr>
              <a:t>Elizabeth 1</a:t>
            </a:r>
            <a:r>
              <a:rPr lang="en-US" sz="3200" b="1" baseline="30000" dirty="0">
                <a:solidFill>
                  <a:schemeClr val="tx2"/>
                </a:solidFill>
              </a:rPr>
              <a:t>st</a:t>
            </a:r>
            <a:r>
              <a:rPr lang="en-US" sz="3200" b="1" dirty="0">
                <a:solidFill>
                  <a:schemeClr val="tx2"/>
                </a:solidFill>
              </a:rPr>
              <a:t>.</a:t>
            </a:r>
          </a:p>
          <a:p>
            <a:endParaRPr lang="en-US" sz="3200" b="1" dirty="0">
              <a:solidFill>
                <a:schemeClr val="tx2"/>
              </a:solidFill>
            </a:endParaRPr>
          </a:p>
          <a:p>
            <a:r>
              <a:rPr lang="en-US" sz="3200" dirty="0">
                <a:solidFill>
                  <a:schemeClr val="tx2"/>
                </a:solidFill>
              </a:rPr>
              <a:t>Known as a Politique, her 44 years on the throne provided welcome stability for the kingdom and helped forge a sense of national identity.</a:t>
            </a:r>
          </a:p>
        </p:txBody>
      </p:sp>
      <p:pic>
        <p:nvPicPr>
          <p:cNvPr id="1026" name="Picture 2" descr="http://upload.wikimedia.org/wikipedia/commons/a/af/Darnley_stage_3.jpg"/>
          <p:cNvPicPr>
            <a:picLocks noChangeAspect="1" noChangeArrowheads="1"/>
          </p:cNvPicPr>
          <p:nvPr/>
        </p:nvPicPr>
        <p:blipFill>
          <a:blip r:embed="rId2" cstate="print"/>
          <a:srcRect/>
          <a:stretch>
            <a:fillRect/>
          </a:stretch>
        </p:blipFill>
        <p:spPr bwMode="auto">
          <a:xfrm>
            <a:off x="8065306" y="1447800"/>
            <a:ext cx="3801981" cy="4850633"/>
          </a:xfrm>
          <a:prstGeom prst="rect">
            <a:avLst/>
          </a:prstGeom>
          <a:noFill/>
        </p:spPr>
      </p:pic>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152400"/>
            <a:ext cx="10157354" cy="711200"/>
          </a:xfrm>
        </p:spPr>
        <p:txBody>
          <a:bodyPr>
            <a:normAutofit/>
          </a:bodyPr>
          <a:lstStyle/>
          <a:p>
            <a:pPr algn="ctr"/>
            <a:r>
              <a:rPr lang="en-US" dirty="0"/>
              <a:t>Renaissance </a:t>
            </a:r>
          </a:p>
        </p:txBody>
      </p:sp>
      <p:sp>
        <p:nvSpPr>
          <p:cNvPr id="3" name="Content Placeholder 2"/>
          <p:cNvSpPr>
            <a:spLocks noGrp="1"/>
          </p:cNvSpPr>
          <p:nvPr>
            <p:ph idx="1"/>
          </p:nvPr>
        </p:nvSpPr>
        <p:spPr>
          <a:xfrm>
            <a:off x="303212" y="1066800"/>
            <a:ext cx="5486400" cy="5334000"/>
          </a:xfrm>
        </p:spPr>
        <p:txBody>
          <a:bodyPr>
            <a:normAutofit/>
          </a:bodyPr>
          <a:lstStyle/>
          <a:p>
            <a:r>
              <a:rPr lang="en-US" sz="2700" dirty="0"/>
              <a:t>The most famous dynasty of </a:t>
            </a:r>
            <a:r>
              <a:rPr lang="en-US" sz="2700" b="1" dirty="0"/>
              <a:t>merchants and bankers </a:t>
            </a:r>
            <a:r>
              <a:rPr lang="en-US" sz="2700" dirty="0"/>
              <a:t>was the Medici Family. They ruled city-states and commissioned many pieces of art. </a:t>
            </a:r>
          </a:p>
          <a:p>
            <a:pPr>
              <a:buNone/>
            </a:pPr>
            <a:endParaRPr lang="en-US" sz="1400" dirty="0"/>
          </a:p>
          <a:p>
            <a:r>
              <a:rPr lang="en-US" sz="2500" b="1" dirty="0"/>
              <a:t>Lorenzo the Magnificent </a:t>
            </a:r>
            <a:r>
              <a:rPr lang="en-US" sz="2500" dirty="0"/>
              <a:t>– Republic’s ruler and patron of arts. Personified Renaissance, living life rather then waiting for death.</a:t>
            </a:r>
          </a:p>
        </p:txBody>
      </p:sp>
      <p:pic>
        <p:nvPicPr>
          <p:cNvPr id="118786" name="Picture 2" descr="https://upload.wikimedia.org/wikipedia/en/b/bd/Lorenzo_de_Medici2.jpg"/>
          <p:cNvPicPr>
            <a:picLocks noChangeAspect="1" noChangeArrowheads="1"/>
          </p:cNvPicPr>
          <p:nvPr/>
        </p:nvPicPr>
        <p:blipFill>
          <a:blip r:embed="rId2" cstate="print"/>
          <a:srcRect/>
          <a:stretch>
            <a:fillRect/>
          </a:stretch>
        </p:blipFill>
        <p:spPr bwMode="auto">
          <a:xfrm>
            <a:off x="6780212" y="1066800"/>
            <a:ext cx="4295775" cy="5359491"/>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212" y="0"/>
            <a:ext cx="10157354" cy="939800"/>
          </a:xfrm>
        </p:spPr>
        <p:txBody>
          <a:bodyPr/>
          <a:lstStyle/>
          <a:p>
            <a:pPr algn="ctr"/>
            <a:r>
              <a:rPr lang="en-US" dirty="0"/>
              <a:t>Catholic Reformation</a:t>
            </a:r>
          </a:p>
        </p:txBody>
      </p:sp>
      <p:sp>
        <p:nvSpPr>
          <p:cNvPr id="3" name="Content Placeholder 2"/>
          <p:cNvSpPr>
            <a:spLocks noGrp="1"/>
          </p:cNvSpPr>
          <p:nvPr>
            <p:ph sz="quarter" idx="1"/>
          </p:nvPr>
        </p:nvSpPr>
        <p:spPr>
          <a:xfrm>
            <a:off x="455612" y="1143000"/>
            <a:ext cx="11075579" cy="5562600"/>
          </a:xfrm>
        </p:spPr>
        <p:txBody>
          <a:bodyPr>
            <a:normAutofit lnSpcReduction="10000"/>
          </a:bodyPr>
          <a:lstStyle/>
          <a:p>
            <a:r>
              <a:rPr lang="en-US" sz="3200" dirty="0">
                <a:solidFill>
                  <a:schemeClr val="tx2"/>
                </a:solidFill>
              </a:rPr>
              <a:t>As the Protestant Reformation was under way it is important to remember the Reformation started in order to reform (change) the Catholic Church.</a:t>
            </a:r>
          </a:p>
          <a:p>
            <a:endParaRPr lang="en-US" sz="3200" dirty="0">
              <a:solidFill>
                <a:schemeClr val="tx2"/>
              </a:solidFill>
            </a:endParaRPr>
          </a:p>
          <a:p>
            <a:r>
              <a:rPr lang="en-US" sz="3200" dirty="0">
                <a:solidFill>
                  <a:schemeClr val="tx2"/>
                </a:solidFill>
              </a:rPr>
              <a:t>Historians argue the most influential group to the counter reformation was the </a:t>
            </a:r>
            <a:r>
              <a:rPr lang="en-US" sz="3200" b="1" dirty="0">
                <a:solidFill>
                  <a:schemeClr val="tx2"/>
                </a:solidFill>
              </a:rPr>
              <a:t>Jesuits</a:t>
            </a:r>
            <a:r>
              <a:rPr lang="en-US" sz="3200" dirty="0">
                <a:solidFill>
                  <a:schemeClr val="tx2"/>
                </a:solidFill>
              </a:rPr>
              <a:t>, who became the militant arm of Catholicism.</a:t>
            </a:r>
          </a:p>
          <a:p>
            <a:endParaRPr lang="en-US" sz="3200" dirty="0">
              <a:solidFill>
                <a:schemeClr val="tx2"/>
              </a:solidFill>
            </a:endParaRPr>
          </a:p>
          <a:p>
            <a:r>
              <a:rPr lang="en-US" sz="3200" dirty="0">
                <a:solidFill>
                  <a:schemeClr val="tx2"/>
                </a:solidFill>
              </a:rPr>
              <a:t>The Jesuits were organized by </a:t>
            </a:r>
            <a:r>
              <a:rPr lang="en-US" sz="3200" b="1" dirty="0">
                <a:solidFill>
                  <a:schemeClr val="tx2"/>
                </a:solidFill>
              </a:rPr>
              <a:t>Ignatius of Loyola </a:t>
            </a:r>
            <a:r>
              <a:rPr lang="en-US" sz="3200" dirty="0">
                <a:solidFill>
                  <a:schemeClr val="tx2"/>
                </a:solidFill>
              </a:rPr>
              <a:t>and the church recognized it in 1540.</a:t>
            </a:r>
          </a:p>
          <a:p>
            <a:endParaRPr lang="en-US" sz="2700" dirty="0">
              <a:solidFill>
                <a:srgbClr val="002060"/>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Catholic Reformation</a:t>
            </a:r>
          </a:p>
        </p:txBody>
      </p:sp>
      <p:sp>
        <p:nvSpPr>
          <p:cNvPr id="3" name="Content Placeholder 2"/>
          <p:cNvSpPr>
            <a:spLocks noGrp="1"/>
          </p:cNvSpPr>
          <p:nvPr>
            <p:ph idx="1"/>
          </p:nvPr>
        </p:nvSpPr>
        <p:spPr>
          <a:xfrm>
            <a:off x="455612" y="1701800"/>
            <a:ext cx="10819051" cy="4470400"/>
          </a:xfrm>
        </p:spPr>
        <p:txBody>
          <a:bodyPr>
            <a:normAutofit/>
          </a:bodyPr>
          <a:lstStyle/>
          <a:p>
            <a:r>
              <a:rPr lang="en-US" sz="3200" b="1" dirty="0">
                <a:solidFill>
                  <a:schemeClr val="tx2"/>
                </a:solidFill>
              </a:rPr>
              <a:t>Council of Trent </a:t>
            </a:r>
            <a:r>
              <a:rPr lang="en-US" sz="3200" dirty="0">
                <a:solidFill>
                  <a:schemeClr val="tx2"/>
                </a:solidFill>
              </a:rPr>
              <a:t>(1546 – 1563) – This DID NOT change any of the actual theological beliefs but change the inner workings of the church.</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1314" name="Picture 2" descr="https://classconnection.s3.amazonaws.com/352/flashcards/202352/jpg/ecstasy-of-st-teresa-of-avila-by-bernini1319660286818.jpg"/>
          <p:cNvPicPr>
            <a:picLocks noChangeAspect="1" noChangeArrowheads="1"/>
          </p:cNvPicPr>
          <p:nvPr/>
        </p:nvPicPr>
        <p:blipFill>
          <a:blip r:embed="rId2" cstate="print"/>
          <a:srcRect/>
          <a:stretch>
            <a:fillRect/>
          </a:stretch>
        </p:blipFill>
        <p:spPr bwMode="auto">
          <a:xfrm>
            <a:off x="836612" y="0"/>
            <a:ext cx="4746504" cy="6858000"/>
          </a:xfrm>
          <a:prstGeom prst="rect">
            <a:avLst/>
          </a:prstGeom>
          <a:noFill/>
        </p:spPr>
      </p:pic>
      <p:pic>
        <p:nvPicPr>
          <p:cNvPr id="141316" name="Picture 4" descr="https://upload.wikimedia.org/wikipedia/commons/d/d9/Crucifixion_of_Saint_Peter-Caravaggio_%28c.1600%29.jpg"/>
          <p:cNvPicPr>
            <a:picLocks noChangeAspect="1" noChangeArrowheads="1"/>
          </p:cNvPicPr>
          <p:nvPr/>
        </p:nvPicPr>
        <p:blipFill>
          <a:blip r:embed="rId3" cstate="print"/>
          <a:srcRect/>
          <a:stretch>
            <a:fillRect/>
          </a:stretch>
        </p:blipFill>
        <p:spPr bwMode="auto">
          <a:xfrm>
            <a:off x="6866459" y="0"/>
            <a:ext cx="5322366" cy="68580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2338" name="Picture 2" descr="https://upload.wikimedia.org/wikipedia/commons/b/bc/Michelangelo_Caravaggio_062.jpg"/>
          <p:cNvPicPr>
            <a:picLocks noChangeAspect="1" noChangeArrowheads="1"/>
          </p:cNvPicPr>
          <p:nvPr/>
        </p:nvPicPr>
        <p:blipFill>
          <a:blip r:embed="rId2" cstate="print"/>
          <a:srcRect/>
          <a:stretch>
            <a:fillRect/>
          </a:stretch>
        </p:blipFill>
        <p:spPr bwMode="auto">
          <a:xfrm>
            <a:off x="-1" y="0"/>
            <a:ext cx="6700947" cy="6858000"/>
          </a:xfrm>
          <a:prstGeom prst="rect">
            <a:avLst/>
          </a:prstGeom>
          <a:noFill/>
        </p:spPr>
      </p:pic>
      <p:pic>
        <p:nvPicPr>
          <p:cNvPr id="142340" name="Picture 4" descr="https://upload.wikimedia.org/wikipedia/commons/9/9a/Michelangelo_Caravaggio_071.jpg"/>
          <p:cNvPicPr>
            <a:picLocks noChangeAspect="1" noChangeArrowheads="1"/>
          </p:cNvPicPr>
          <p:nvPr/>
        </p:nvPicPr>
        <p:blipFill>
          <a:blip r:embed="rId3" cstate="print"/>
          <a:srcRect/>
          <a:stretch>
            <a:fillRect/>
          </a:stretch>
        </p:blipFill>
        <p:spPr bwMode="auto">
          <a:xfrm>
            <a:off x="6704012" y="838200"/>
            <a:ext cx="5484813" cy="4259944"/>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2340"/>
                                        </p:tgtEl>
                                        <p:attrNameLst>
                                          <p:attrName>style.visibility</p:attrName>
                                        </p:attrNameLst>
                                      </p:cBhvr>
                                      <p:to>
                                        <p:strVal val="visible"/>
                                      </p:to>
                                    </p:set>
                                    <p:animEffect transition="in" filter="blinds(horizontal)">
                                      <p:cBhvr>
                                        <p:cTn id="7" dur="500"/>
                                        <p:tgtEl>
                                          <p:spTgt spid="142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5410" name="Picture 2" descr="https://upload.wikimedia.org/wikipedia/commons/5/59/J._VERMEER_-_El_astr%C3%B3nomo_%28Museo_del_Louvre,_1688%29.jpg"/>
          <p:cNvPicPr>
            <a:picLocks noChangeAspect="1" noChangeArrowheads="1"/>
          </p:cNvPicPr>
          <p:nvPr/>
        </p:nvPicPr>
        <p:blipFill>
          <a:blip r:embed="rId2" cstate="print"/>
          <a:srcRect/>
          <a:stretch>
            <a:fillRect/>
          </a:stretch>
        </p:blipFill>
        <p:spPr bwMode="auto">
          <a:xfrm>
            <a:off x="0" y="0"/>
            <a:ext cx="5985481" cy="6858000"/>
          </a:xfrm>
          <a:prstGeom prst="rect">
            <a:avLst/>
          </a:prstGeom>
          <a:noFill/>
        </p:spPr>
      </p:pic>
      <p:pic>
        <p:nvPicPr>
          <p:cNvPr id="145412" name="Picture 4" descr="https://upload.wikimedia.org/wikipedia/commons/e/ec/Jan_Vermeer_van_Delft_007.jpg"/>
          <p:cNvPicPr>
            <a:picLocks noChangeAspect="1" noChangeArrowheads="1"/>
          </p:cNvPicPr>
          <p:nvPr/>
        </p:nvPicPr>
        <p:blipFill>
          <a:blip r:embed="rId3" cstate="print"/>
          <a:srcRect/>
          <a:stretch>
            <a:fillRect/>
          </a:stretch>
        </p:blipFill>
        <p:spPr bwMode="auto">
          <a:xfrm>
            <a:off x="5942011" y="0"/>
            <a:ext cx="6246813" cy="681861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4388" name="Picture 4" descr="https://upload.wikimedia.org/wikipedia/commons/2/28/The_Nightwatch_by_Rembrandt.jpg"/>
          <p:cNvPicPr>
            <a:picLocks noChangeAspect="1" noChangeArrowheads="1"/>
          </p:cNvPicPr>
          <p:nvPr/>
        </p:nvPicPr>
        <p:blipFill>
          <a:blip r:embed="rId2" cstate="print"/>
          <a:srcRect/>
          <a:stretch>
            <a:fillRect/>
          </a:stretch>
        </p:blipFill>
        <p:spPr bwMode="auto">
          <a:xfrm>
            <a:off x="1827212" y="-52114"/>
            <a:ext cx="8305800" cy="6910114"/>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6436" name="Picture 4" descr="https://upload.wikimedia.org/wikipedia/commons/d/d2/Rembrandt_van_Rijn,_Nicolaes_Ruts,_1631.jpg"/>
          <p:cNvPicPr>
            <a:picLocks noChangeAspect="1" noChangeArrowheads="1"/>
          </p:cNvPicPr>
          <p:nvPr/>
        </p:nvPicPr>
        <p:blipFill>
          <a:blip r:embed="rId2" cstate="print"/>
          <a:srcRect/>
          <a:stretch>
            <a:fillRect/>
          </a:stretch>
        </p:blipFill>
        <p:spPr bwMode="auto">
          <a:xfrm>
            <a:off x="7052580" y="0"/>
            <a:ext cx="5136245" cy="6858000"/>
          </a:xfrm>
          <a:prstGeom prst="rect">
            <a:avLst/>
          </a:prstGeom>
          <a:noFill/>
        </p:spPr>
      </p:pic>
      <p:pic>
        <p:nvPicPr>
          <p:cNvPr id="146438" name="Picture 6" descr="https://upload.wikimedia.org/wikipedia/commons/thumb/b/bd/Rembrandt_van_Rijn_-_Self-Portrait_-_Google_Art_Project.jpg/790px-Rembrandt_van_Rijn_-_Self-Portrait_-_Google_Art_Project.jpg"/>
          <p:cNvPicPr>
            <a:picLocks noChangeAspect="1" noChangeArrowheads="1"/>
          </p:cNvPicPr>
          <p:nvPr/>
        </p:nvPicPr>
        <p:blipFill>
          <a:blip r:embed="rId3" cstate="print"/>
          <a:srcRect/>
          <a:stretch>
            <a:fillRect/>
          </a:stretch>
        </p:blipFill>
        <p:spPr bwMode="auto">
          <a:xfrm>
            <a:off x="0" y="0"/>
            <a:ext cx="5291010" cy="68580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3362" name="Picture 2" descr="https://classconnection.s3.amazonaws.com/282/flashcards/2664282/jpg/the-anatomy1364176560218.jpg"/>
          <p:cNvPicPr>
            <a:picLocks noChangeAspect="1" noChangeArrowheads="1"/>
          </p:cNvPicPr>
          <p:nvPr/>
        </p:nvPicPr>
        <p:blipFill>
          <a:blip r:embed="rId2" cstate="print"/>
          <a:srcRect/>
          <a:stretch>
            <a:fillRect/>
          </a:stretch>
        </p:blipFill>
        <p:spPr bwMode="auto">
          <a:xfrm>
            <a:off x="1217612" y="0"/>
            <a:ext cx="9675812" cy="68580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Reformation View on Women</a:t>
            </a:r>
          </a:p>
        </p:txBody>
      </p:sp>
      <p:sp>
        <p:nvSpPr>
          <p:cNvPr id="3" name="Content Placeholder 2"/>
          <p:cNvSpPr>
            <a:spLocks noGrp="1"/>
          </p:cNvSpPr>
          <p:nvPr>
            <p:ph idx="1"/>
          </p:nvPr>
        </p:nvSpPr>
        <p:spPr>
          <a:xfrm>
            <a:off x="684212" y="1701800"/>
            <a:ext cx="10590451" cy="4470400"/>
          </a:xfrm>
        </p:spPr>
        <p:txBody>
          <a:bodyPr/>
          <a:lstStyle/>
          <a:p>
            <a:r>
              <a:rPr lang="en-US" sz="3200" dirty="0"/>
              <a:t>Protestants commended women for both wife and mother. They reduced the access to convents.</a:t>
            </a:r>
          </a:p>
          <a:p>
            <a:endParaRPr lang="en-US" sz="3200" dirty="0"/>
          </a:p>
          <a:p>
            <a:r>
              <a:rPr lang="en-US" sz="3200" dirty="0"/>
              <a:t>Older, widowed women were most often accused of witchcraft.</a:t>
            </a:r>
          </a:p>
          <a:p>
            <a:endParaRPr lang="en-US" dirty="0"/>
          </a:p>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0"/>
            <a:ext cx="10157354" cy="1143000"/>
          </a:xfrm>
        </p:spPr>
        <p:txBody>
          <a:bodyPr/>
          <a:lstStyle/>
          <a:p>
            <a:pPr algn="ctr"/>
            <a:r>
              <a:rPr lang="en-US" dirty="0"/>
              <a:t>The Three Henrys</a:t>
            </a:r>
          </a:p>
        </p:txBody>
      </p:sp>
      <p:pic>
        <p:nvPicPr>
          <p:cNvPr id="32770" name="Picture 2" descr="File:Anjou 1570louvre.jpg"/>
          <p:cNvPicPr>
            <a:picLocks noChangeAspect="1" noChangeArrowheads="1"/>
          </p:cNvPicPr>
          <p:nvPr/>
        </p:nvPicPr>
        <p:blipFill>
          <a:blip r:embed="rId3" cstate="print"/>
          <a:srcRect/>
          <a:stretch>
            <a:fillRect/>
          </a:stretch>
        </p:blipFill>
        <p:spPr bwMode="auto">
          <a:xfrm>
            <a:off x="303212" y="1371601"/>
            <a:ext cx="3778117" cy="4133851"/>
          </a:xfrm>
          <a:prstGeom prst="rect">
            <a:avLst/>
          </a:prstGeom>
          <a:noFill/>
        </p:spPr>
      </p:pic>
      <p:pic>
        <p:nvPicPr>
          <p:cNvPr id="32772" name="Picture 4" descr="File:HenriIV.jpg"/>
          <p:cNvPicPr>
            <a:picLocks noChangeAspect="1" noChangeArrowheads="1"/>
          </p:cNvPicPr>
          <p:nvPr/>
        </p:nvPicPr>
        <p:blipFill>
          <a:blip r:embed="rId4" cstate="print"/>
          <a:srcRect/>
          <a:stretch>
            <a:fillRect/>
          </a:stretch>
        </p:blipFill>
        <p:spPr bwMode="auto">
          <a:xfrm>
            <a:off x="4265612" y="1371600"/>
            <a:ext cx="3860271" cy="4114800"/>
          </a:xfrm>
          <a:prstGeom prst="rect">
            <a:avLst/>
          </a:prstGeom>
          <a:noFill/>
        </p:spPr>
      </p:pic>
      <p:pic>
        <p:nvPicPr>
          <p:cNvPr id="32774" name="Picture 6" descr="http://upload.wikimedia.org/wikipedia/commons/6/65/Henry,_third_duke_of_Guise.jpg"/>
          <p:cNvPicPr>
            <a:picLocks noChangeAspect="1" noChangeArrowheads="1"/>
          </p:cNvPicPr>
          <p:nvPr/>
        </p:nvPicPr>
        <p:blipFill>
          <a:blip r:embed="rId5" cstate="print"/>
          <a:srcRect/>
          <a:stretch>
            <a:fillRect/>
          </a:stretch>
        </p:blipFill>
        <p:spPr bwMode="auto">
          <a:xfrm>
            <a:off x="8304212" y="1371600"/>
            <a:ext cx="3353355" cy="4114800"/>
          </a:xfrm>
          <a:prstGeom prst="rect">
            <a:avLst/>
          </a:prstGeom>
          <a:noFill/>
        </p:spPr>
      </p:pic>
      <p:sp>
        <p:nvSpPr>
          <p:cNvPr id="6" name="TextBox 5"/>
          <p:cNvSpPr txBox="1"/>
          <p:nvPr/>
        </p:nvSpPr>
        <p:spPr>
          <a:xfrm>
            <a:off x="812588" y="5562601"/>
            <a:ext cx="2539339" cy="646331"/>
          </a:xfrm>
          <a:prstGeom prst="rect">
            <a:avLst/>
          </a:prstGeom>
          <a:noFill/>
        </p:spPr>
        <p:txBody>
          <a:bodyPr wrap="square" rtlCol="0">
            <a:spAutoFit/>
          </a:bodyPr>
          <a:lstStyle/>
          <a:p>
            <a:r>
              <a:rPr lang="en-US" sz="3600" dirty="0"/>
              <a:t>Henry III</a:t>
            </a:r>
          </a:p>
        </p:txBody>
      </p:sp>
      <p:sp>
        <p:nvSpPr>
          <p:cNvPr id="7" name="TextBox 6"/>
          <p:cNvSpPr txBox="1"/>
          <p:nvPr/>
        </p:nvSpPr>
        <p:spPr>
          <a:xfrm>
            <a:off x="4469236" y="5562601"/>
            <a:ext cx="3656648" cy="646331"/>
          </a:xfrm>
          <a:prstGeom prst="rect">
            <a:avLst/>
          </a:prstGeom>
          <a:noFill/>
        </p:spPr>
        <p:txBody>
          <a:bodyPr wrap="square" rtlCol="0">
            <a:spAutoFit/>
          </a:bodyPr>
          <a:lstStyle/>
          <a:p>
            <a:pPr algn="ctr"/>
            <a:r>
              <a:rPr lang="en-US" sz="3600" dirty="0"/>
              <a:t>Henry Guise</a:t>
            </a:r>
          </a:p>
        </p:txBody>
      </p:sp>
      <p:sp>
        <p:nvSpPr>
          <p:cNvPr id="8" name="TextBox 7"/>
          <p:cNvSpPr txBox="1"/>
          <p:nvPr/>
        </p:nvSpPr>
        <p:spPr>
          <a:xfrm>
            <a:off x="8938471" y="5486401"/>
            <a:ext cx="2539339" cy="1200329"/>
          </a:xfrm>
          <a:prstGeom prst="rect">
            <a:avLst/>
          </a:prstGeom>
          <a:noFill/>
        </p:spPr>
        <p:txBody>
          <a:bodyPr wrap="square" rtlCol="0">
            <a:spAutoFit/>
          </a:bodyPr>
          <a:lstStyle/>
          <a:p>
            <a:r>
              <a:rPr lang="en-US" sz="3600" dirty="0"/>
              <a:t>Henry of Navarre</a:t>
            </a: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Renaissance </a:t>
            </a:r>
          </a:p>
        </p:txBody>
      </p:sp>
      <p:sp>
        <p:nvSpPr>
          <p:cNvPr id="3" name="Content Placeholder 2"/>
          <p:cNvSpPr>
            <a:spLocks noGrp="1"/>
          </p:cNvSpPr>
          <p:nvPr>
            <p:ph idx="1"/>
          </p:nvPr>
        </p:nvSpPr>
        <p:spPr>
          <a:xfrm>
            <a:off x="531812" y="1524000"/>
            <a:ext cx="11201400" cy="4851400"/>
          </a:xfrm>
        </p:spPr>
        <p:txBody>
          <a:bodyPr>
            <a:normAutofit/>
          </a:bodyPr>
          <a:lstStyle/>
          <a:p>
            <a:r>
              <a:rPr lang="en-US" sz="2800" dirty="0"/>
              <a:t>The Renaissance, being a hub for trade shared many ideas with the world, like Arab Mathematics and technology, and Asian products.</a:t>
            </a:r>
          </a:p>
          <a:p>
            <a:endParaRPr lang="en-US" sz="2800" dirty="0"/>
          </a:p>
          <a:p>
            <a:r>
              <a:rPr lang="en-US" sz="2800" u="sng" dirty="0"/>
              <a:t>Humanism</a:t>
            </a:r>
            <a:r>
              <a:rPr lang="en-US" sz="2800" dirty="0"/>
              <a:t>: This literary movement that was in contrast with the late middle ages. It focused on </a:t>
            </a:r>
            <a:r>
              <a:rPr lang="en-US" sz="2800" b="1" dirty="0"/>
              <a:t>classical antiquity</a:t>
            </a:r>
            <a:r>
              <a:rPr lang="en-US" sz="2800" dirty="0"/>
              <a:t>. They wrote in Italian rather than Latin, creating Europe’s first </a:t>
            </a:r>
            <a:r>
              <a:rPr lang="en-US" sz="2800" b="1" dirty="0"/>
              <a:t>vernacular language</a:t>
            </a:r>
            <a:r>
              <a:rPr lang="en-US" sz="2800" dirty="0"/>
              <a:t>. Writing in Vernacular helped with national identities.</a:t>
            </a:r>
          </a:p>
        </p:txBody>
      </p:sp>
    </p:spTree>
    <p:extLst>
      <p:ext uri="{BB962C8B-B14F-4D97-AF65-F5344CB8AC3E}">
        <p14:creationId xmlns:p14="http://schemas.microsoft.com/office/powerpoint/2010/main" val="156220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 Three Henrys</a:t>
            </a:r>
          </a:p>
        </p:txBody>
      </p:sp>
      <p:sp>
        <p:nvSpPr>
          <p:cNvPr id="3" name="Content Placeholder 2"/>
          <p:cNvSpPr>
            <a:spLocks noGrp="1"/>
          </p:cNvSpPr>
          <p:nvPr>
            <p:ph idx="1"/>
          </p:nvPr>
        </p:nvSpPr>
        <p:spPr>
          <a:xfrm>
            <a:off x="531812" y="1752600"/>
            <a:ext cx="10820400" cy="4699000"/>
          </a:xfrm>
        </p:spPr>
        <p:txBody>
          <a:bodyPr>
            <a:normAutofit/>
          </a:bodyPr>
          <a:lstStyle/>
          <a:p>
            <a:r>
              <a:rPr lang="en-US" sz="2800" dirty="0">
                <a:solidFill>
                  <a:srgbClr val="002060"/>
                </a:solidFill>
              </a:rPr>
              <a:t>The War of the Three Henrys (1587-1589) was the eighth and final conflict in the series of civil wars in France known as the Wars of Religion. The Protestants were called </a:t>
            </a:r>
            <a:r>
              <a:rPr lang="en-US" sz="2800" b="1" dirty="0">
                <a:solidFill>
                  <a:srgbClr val="002060"/>
                </a:solidFill>
              </a:rPr>
              <a:t>Huguenots</a:t>
            </a:r>
            <a:r>
              <a:rPr lang="en-US" sz="2800" dirty="0">
                <a:solidFill>
                  <a:srgbClr val="002060"/>
                </a:solidFill>
              </a:rPr>
              <a:t>. </a:t>
            </a:r>
          </a:p>
          <a:p>
            <a:endParaRPr lang="en-US" sz="2800" dirty="0">
              <a:solidFill>
                <a:srgbClr val="002060"/>
              </a:solidFill>
            </a:endParaRPr>
          </a:p>
          <a:p>
            <a:r>
              <a:rPr lang="en-US" sz="2800" dirty="0">
                <a:solidFill>
                  <a:srgbClr val="002060"/>
                </a:solidFill>
              </a:rPr>
              <a:t>The war was fought between the royalists, led by Henry III of France; the Huguenots, led by the heir-presumptive Henry of Navarre; and the Catholic League, led by Henry I, Duke of Guise and funded and supported by Philip II of Spain.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descr="http://www.kingsacademy.com/mhodges/02_The-West-to-1900/10_Political-Realignment/pictures/WIK_St-Bartholomew%27s-Day-Massacre_Debat-Ponsan-matin-Louv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7612" y="0"/>
            <a:ext cx="9828213" cy="6885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831608"/>
      </p:ext>
    </p:extLst>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Henry of Navarre</a:t>
            </a:r>
          </a:p>
        </p:txBody>
      </p:sp>
      <p:sp>
        <p:nvSpPr>
          <p:cNvPr id="3" name="Content Placeholder 2"/>
          <p:cNvSpPr>
            <a:spLocks noGrp="1"/>
          </p:cNvSpPr>
          <p:nvPr>
            <p:ph idx="1"/>
          </p:nvPr>
        </p:nvSpPr>
        <p:spPr>
          <a:xfrm>
            <a:off x="203147" y="1600200"/>
            <a:ext cx="7211721" cy="4800600"/>
          </a:xfrm>
        </p:spPr>
        <p:txBody>
          <a:bodyPr>
            <a:normAutofit/>
          </a:bodyPr>
          <a:lstStyle/>
          <a:p>
            <a:r>
              <a:rPr lang="en-US" sz="3200" dirty="0">
                <a:solidFill>
                  <a:srgbClr val="002060"/>
                </a:solidFill>
              </a:rPr>
              <a:t>Henry of Navarre, who became French King Henry IV (Bourbon) decided to publicly abandon his Protestant faith, believing it was the best way to achieve peace.  He famously said, “Paris is worth a Mass.”</a:t>
            </a:r>
          </a:p>
        </p:txBody>
      </p:sp>
      <p:pic>
        <p:nvPicPr>
          <p:cNvPr id="2050" name="Picture 2" descr="http://www.kingsacademy.com/mhodges/02_The-West-to-1900/10_Political-Realignment/pictures/WIK_Henry-IV_Pourbous-younger.jpg"/>
          <p:cNvPicPr>
            <a:picLocks noChangeAspect="1" noChangeArrowheads="1"/>
          </p:cNvPicPr>
          <p:nvPr/>
        </p:nvPicPr>
        <p:blipFill>
          <a:blip r:embed="rId2" cstate="print"/>
          <a:srcRect/>
          <a:stretch>
            <a:fillRect/>
          </a:stretch>
        </p:blipFill>
        <p:spPr bwMode="auto">
          <a:xfrm>
            <a:off x="8151812" y="1600200"/>
            <a:ext cx="3149969" cy="4805656"/>
          </a:xfrm>
          <a:prstGeom prst="rect">
            <a:avLst/>
          </a:prstGeom>
          <a:noFill/>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2578" name="Picture 2" descr="https://upload.wikimedia.org/wikipedia/commons/7/7a/Habsburg_Map_1547.jpg"/>
          <p:cNvPicPr>
            <a:picLocks noChangeAspect="1" noChangeArrowheads="1"/>
          </p:cNvPicPr>
          <p:nvPr/>
        </p:nvPicPr>
        <p:blipFill>
          <a:blip r:embed="rId2" cstate="print"/>
          <a:srcRect/>
          <a:stretch>
            <a:fillRect/>
          </a:stretch>
        </p:blipFill>
        <p:spPr bwMode="auto">
          <a:xfrm>
            <a:off x="1" y="0"/>
            <a:ext cx="12188824" cy="6828173"/>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5650" name="Picture 2" descr="http://www.ccis.edu/courses/HIST102mtmcinneshin1/week4/images/map-17-02.jpg"/>
          <p:cNvPicPr>
            <a:picLocks noChangeAspect="1" noChangeArrowheads="1"/>
          </p:cNvPicPr>
          <p:nvPr/>
        </p:nvPicPr>
        <p:blipFill>
          <a:blip r:embed="rId2" cstate="print"/>
          <a:srcRect/>
          <a:stretch>
            <a:fillRect/>
          </a:stretch>
        </p:blipFill>
        <p:spPr bwMode="auto">
          <a:xfrm>
            <a:off x="-1" y="0"/>
            <a:ext cx="12188826" cy="68580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30 Years’ War</a:t>
            </a:r>
          </a:p>
        </p:txBody>
      </p:sp>
      <p:sp>
        <p:nvSpPr>
          <p:cNvPr id="3" name="Content Placeholder 2"/>
          <p:cNvSpPr>
            <a:spLocks noGrp="1"/>
          </p:cNvSpPr>
          <p:nvPr>
            <p:ph idx="1"/>
          </p:nvPr>
        </p:nvSpPr>
        <p:spPr>
          <a:xfrm>
            <a:off x="203147" y="1676400"/>
            <a:ext cx="11782531" cy="4876800"/>
          </a:xfrm>
        </p:spPr>
        <p:txBody>
          <a:bodyPr>
            <a:normAutofit lnSpcReduction="10000"/>
          </a:bodyPr>
          <a:lstStyle/>
          <a:p>
            <a:r>
              <a:rPr lang="en-US" sz="3200" dirty="0">
                <a:solidFill>
                  <a:srgbClr val="002060"/>
                </a:solidFill>
              </a:rPr>
              <a:t>The </a:t>
            </a:r>
            <a:r>
              <a:rPr lang="en-US" sz="3200" b="1" dirty="0">
                <a:solidFill>
                  <a:srgbClr val="002060"/>
                </a:solidFill>
              </a:rPr>
              <a:t>30 Years’ War </a:t>
            </a:r>
            <a:r>
              <a:rPr lang="en-US" sz="3200" dirty="0">
                <a:solidFill>
                  <a:srgbClr val="002060"/>
                </a:solidFill>
              </a:rPr>
              <a:t>took place within the boundary of the Holy Roman Empire and it was basically three battles is one.</a:t>
            </a:r>
          </a:p>
          <a:p>
            <a:endParaRPr lang="en-US" sz="3200" dirty="0">
              <a:solidFill>
                <a:srgbClr val="002060"/>
              </a:solidFill>
            </a:endParaRPr>
          </a:p>
          <a:p>
            <a:r>
              <a:rPr lang="en-US" sz="3200" dirty="0">
                <a:solidFill>
                  <a:srgbClr val="002060"/>
                </a:solidFill>
              </a:rPr>
              <a:t>You have the Protestants (Calvinists) versus Catholics, you have the princes and nobles versus the Emperor and you have an international struggle as outside countries try to stop the emperor.  The Danes (Denmark), the Swedes and the French all get involved to try to stop the Holy Roman Emperor.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212" y="381000"/>
            <a:ext cx="10157354" cy="939800"/>
          </a:xfrm>
        </p:spPr>
        <p:txBody>
          <a:bodyPr/>
          <a:lstStyle/>
          <a:p>
            <a:pPr algn="ctr"/>
            <a:r>
              <a:rPr lang="en-US" dirty="0"/>
              <a:t>30 Years’ War</a:t>
            </a:r>
          </a:p>
        </p:txBody>
      </p:sp>
      <p:sp>
        <p:nvSpPr>
          <p:cNvPr id="3" name="Content Placeholder 2"/>
          <p:cNvSpPr>
            <a:spLocks noGrp="1"/>
          </p:cNvSpPr>
          <p:nvPr>
            <p:ph idx="1"/>
          </p:nvPr>
        </p:nvSpPr>
        <p:spPr>
          <a:xfrm>
            <a:off x="203147" y="1752600"/>
            <a:ext cx="11376237" cy="4953000"/>
          </a:xfrm>
        </p:spPr>
        <p:txBody>
          <a:bodyPr>
            <a:noAutofit/>
          </a:bodyPr>
          <a:lstStyle/>
          <a:p>
            <a:r>
              <a:rPr lang="en-US" sz="3200" dirty="0">
                <a:solidFill>
                  <a:srgbClr val="002060"/>
                </a:solidFill>
              </a:rPr>
              <a:t>In the second half of the 1500’s, Germany was 360 almost ungovernable political entities.  The Peace of Augsburg (1555) had given each of them sovereignty within their own borders.</a:t>
            </a:r>
          </a:p>
          <a:p>
            <a:pPr>
              <a:buNone/>
            </a:pPr>
            <a:endParaRPr lang="en-US" sz="3200" dirty="0">
              <a:solidFill>
                <a:srgbClr val="002060"/>
              </a:solidFill>
            </a:endParaRPr>
          </a:p>
          <a:p>
            <a:r>
              <a:rPr lang="en-US" sz="3200" dirty="0">
                <a:solidFill>
                  <a:srgbClr val="002060"/>
                </a:solidFill>
              </a:rPr>
              <a:t>It was split almost evenly between Catholic and Protestants.</a:t>
            </a:r>
          </a:p>
          <a:p>
            <a:endParaRPr lang="en-US" dirty="0"/>
          </a:p>
          <a:p>
            <a:endParaRPr lang="en-US" sz="2800"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30 Years’ War</a:t>
            </a:r>
          </a:p>
        </p:txBody>
      </p:sp>
      <p:sp>
        <p:nvSpPr>
          <p:cNvPr id="3" name="Content Placeholder 2"/>
          <p:cNvSpPr>
            <a:spLocks noGrp="1"/>
          </p:cNvSpPr>
          <p:nvPr>
            <p:ph idx="1"/>
          </p:nvPr>
        </p:nvSpPr>
        <p:spPr>
          <a:xfrm>
            <a:off x="304721" y="1752600"/>
            <a:ext cx="11579384" cy="5105400"/>
          </a:xfrm>
        </p:spPr>
        <p:txBody>
          <a:bodyPr>
            <a:normAutofit/>
          </a:bodyPr>
          <a:lstStyle/>
          <a:p>
            <a:r>
              <a:rPr lang="en-US" sz="3000" dirty="0">
                <a:solidFill>
                  <a:srgbClr val="002060"/>
                </a:solidFill>
              </a:rPr>
              <a:t>The war caused massive destruction in Germany, and may have reduced the population of the area by half, in part because much of the fighting was carried out by mercenary armies that plundered every area they crossed. </a:t>
            </a:r>
          </a:p>
          <a:p>
            <a:endParaRPr lang="en-US" sz="3000" dirty="0">
              <a:solidFill>
                <a:srgbClr val="002060"/>
              </a:solidFill>
            </a:endParaRPr>
          </a:p>
          <a:p>
            <a:r>
              <a:rPr lang="en-US" sz="3000" dirty="0">
                <a:solidFill>
                  <a:srgbClr val="002060"/>
                </a:solidFill>
              </a:rPr>
              <a:t>There were four phases of the war.  There was the Bohemian Period, the Danish Period, the Swedish Period and the French Period.</a:t>
            </a:r>
          </a:p>
          <a:p>
            <a:endParaRPr lang="en-US" dirty="0">
              <a:hlinkClick r:id="rId2"/>
            </a:endParaRPr>
          </a:p>
          <a:p>
            <a:pPr>
              <a:buNone/>
            </a:pPr>
            <a:endParaRPr lang="en-US" dirty="0">
              <a:hlinkClick r:id="rId2"/>
            </a:endParaRPr>
          </a:p>
          <a:p>
            <a:pPr>
              <a:buNone/>
            </a:pPr>
            <a:endParaRPr 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Edict of Restitution (1629)</a:t>
            </a:r>
          </a:p>
        </p:txBody>
      </p:sp>
      <p:sp>
        <p:nvSpPr>
          <p:cNvPr id="3" name="Content Placeholder 2"/>
          <p:cNvSpPr>
            <a:spLocks noGrp="1"/>
          </p:cNvSpPr>
          <p:nvPr>
            <p:ph idx="1"/>
          </p:nvPr>
        </p:nvSpPr>
        <p:spPr>
          <a:xfrm>
            <a:off x="455612" y="1752600"/>
            <a:ext cx="11353800" cy="4648200"/>
          </a:xfrm>
        </p:spPr>
        <p:txBody>
          <a:bodyPr>
            <a:normAutofit/>
          </a:bodyPr>
          <a:lstStyle/>
          <a:p>
            <a:pPr>
              <a:buNone/>
            </a:pPr>
            <a:r>
              <a:rPr lang="en-US" sz="2500" i="1" dirty="0">
                <a:latin typeface="Times New Roman" pitchFamily="18" charset="0"/>
                <a:cs typeface="Times New Roman" pitchFamily="18" charset="0"/>
              </a:rPr>
              <a:t>  “We herewith declare that the Religious Peace [1555] refers only to the Augsburg confession as it was submitted to our ancestor Emperor Charles V on 25 June 1530; and that all other doctrines and sects, whatever names they may have, nit included in the Peace are forbidden and cannot be tolerated.” </a:t>
            </a:r>
          </a:p>
          <a:p>
            <a:pPr>
              <a:buNone/>
            </a:pPr>
            <a:endParaRPr lang="en-US" sz="2500" i="1" dirty="0">
              <a:latin typeface="Times New Roman" pitchFamily="18" charset="0"/>
              <a:cs typeface="Times New Roman" pitchFamily="18" charset="0"/>
            </a:endParaRPr>
          </a:p>
          <a:p>
            <a:pPr>
              <a:buNone/>
            </a:pPr>
            <a:r>
              <a:rPr lang="en-US" sz="2500" i="1" dirty="0">
                <a:latin typeface="Times New Roman" pitchFamily="18" charset="0"/>
                <a:cs typeface="Times New Roman" pitchFamily="18" charset="0"/>
              </a:rPr>
              <a:t>  “Should they not carry out this behest they will not only expose themselves to the Imperial ban and to the immediate loss of all their privileges and rights without any further sentence or condemnation, but to the inevitable real execution of that order and be </a:t>
            </a:r>
            <a:r>
              <a:rPr lang="en-US" sz="2500" i="1" dirty="0" err="1">
                <a:latin typeface="Times New Roman" pitchFamily="18" charset="0"/>
                <a:cs typeface="Times New Roman" pitchFamily="18" charset="0"/>
              </a:rPr>
              <a:t>distrained</a:t>
            </a:r>
            <a:r>
              <a:rPr lang="en-US" sz="2500" i="1" dirty="0">
                <a:latin typeface="Times New Roman" pitchFamily="18" charset="0"/>
                <a:cs typeface="Times New Roman" pitchFamily="18" charset="0"/>
              </a:rPr>
              <a:t> by force.” </a:t>
            </a:r>
          </a:p>
          <a:p>
            <a:pPr>
              <a:buNone/>
            </a:pPr>
            <a:endParaRPr lang="en-US" i="1" dirty="0">
              <a:latin typeface="Times New Roman" pitchFamily="18" charset="0"/>
              <a:cs typeface="Times New Roman" pitchFamily="18" charset="0"/>
            </a:endParaRPr>
          </a:p>
          <a:p>
            <a:endParaRPr 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4818" name="Picture 2" descr="http://balagan.info/wp-content/images/war/thirty-years-war/map_1648_Europe.png"/>
          <p:cNvPicPr>
            <a:picLocks noChangeAspect="1" noChangeArrowheads="1"/>
          </p:cNvPicPr>
          <p:nvPr/>
        </p:nvPicPr>
        <p:blipFill>
          <a:blip r:embed="rId2" cstate="print"/>
          <a:srcRect/>
          <a:stretch>
            <a:fillRect/>
          </a:stretch>
        </p:blipFill>
        <p:spPr bwMode="auto">
          <a:xfrm>
            <a:off x="0" y="0"/>
            <a:ext cx="12188825" cy="6858000"/>
          </a:xfrm>
          <a:prstGeom prst="rect">
            <a:avLst/>
          </a:prstGeom>
          <a:noFill/>
        </p:spPr>
      </p:pic>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Renaissance </a:t>
            </a:r>
          </a:p>
        </p:txBody>
      </p:sp>
      <p:sp>
        <p:nvSpPr>
          <p:cNvPr id="3" name="Content Placeholder 2"/>
          <p:cNvSpPr>
            <a:spLocks noGrp="1"/>
          </p:cNvSpPr>
          <p:nvPr>
            <p:ph idx="1"/>
          </p:nvPr>
        </p:nvSpPr>
        <p:spPr>
          <a:xfrm>
            <a:off x="531812" y="1701800"/>
            <a:ext cx="10742851" cy="1498600"/>
          </a:xfrm>
        </p:spPr>
        <p:txBody>
          <a:bodyPr/>
          <a:lstStyle/>
          <a:p>
            <a:r>
              <a:rPr lang="en-US" sz="2800" dirty="0"/>
              <a:t>Humanism focused more on human experiences, manner, politics. Along with individualism, it was somewhat of a deviation from religion.</a:t>
            </a:r>
          </a:p>
          <a:p>
            <a:endParaRPr lang="en-US" dirty="0"/>
          </a:p>
        </p:txBody>
      </p:sp>
      <p:pic>
        <p:nvPicPr>
          <p:cNvPr id="2050" name="Picture 2" descr="http://3.bp.blogspot.com/-HUOdjWpkMuE/T6syf6Ke0YI/AAAAAAAAD9M/aN0Us90MlFo/s1600/i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08612" y="2895600"/>
            <a:ext cx="4876800" cy="36528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30 Years’ War</a:t>
            </a:r>
          </a:p>
        </p:txBody>
      </p:sp>
      <p:sp>
        <p:nvSpPr>
          <p:cNvPr id="3" name="Content Placeholder 2"/>
          <p:cNvSpPr>
            <a:spLocks noGrp="1"/>
          </p:cNvSpPr>
          <p:nvPr>
            <p:ph idx="1"/>
          </p:nvPr>
        </p:nvSpPr>
        <p:spPr>
          <a:xfrm>
            <a:off x="455612" y="1701800"/>
            <a:ext cx="11125200" cy="4927600"/>
          </a:xfrm>
        </p:spPr>
        <p:txBody>
          <a:bodyPr>
            <a:normAutofit/>
          </a:bodyPr>
          <a:lstStyle/>
          <a:p>
            <a:r>
              <a:rPr lang="en-US" sz="2800" dirty="0"/>
              <a:t>The Peace of Westphalia ended the war.</a:t>
            </a:r>
          </a:p>
          <a:p>
            <a:r>
              <a:rPr lang="en-US" sz="2800" dirty="0"/>
              <a:t>It reinstated the Peace of Augsburg, Calvinism was added as acceptable to Germany</a:t>
            </a:r>
          </a:p>
          <a:p>
            <a:r>
              <a:rPr lang="en-US" sz="2800" dirty="0"/>
              <a:t> Edict of restitution was revoked.</a:t>
            </a:r>
          </a:p>
          <a:p>
            <a:r>
              <a:rPr lang="en-US" sz="2800" dirty="0"/>
              <a:t>Switzerland and Holland were free from Habsburgs.</a:t>
            </a:r>
          </a:p>
          <a:p>
            <a:r>
              <a:rPr lang="en-US" sz="2800" dirty="0"/>
              <a:t>German princes became sovereign rulers limiting power of Holy Roman Emperor. This would delay unification of Germany until the 19</a:t>
            </a:r>
            <a:r>
              <a:rPr lang="en-US" sz="2800" baseline="30000" dirty="0"/>
              <a:t>th</a:t>
            </a:r>
            <a:r>
              <a:rPr lang="en-US" sz="2800" dirty="0"/>
              <a:t> century.</a:t>
            </a:r>
          </a:p>
        </p:txBody>
      </p:sp>
    </p:spTree>
    <p:extLst>
      <p:ext uri="{BB962C8B-B14F-4D97-AF65-F5344CB8AC3E}">
        <p14:creationId xmlns:p14="http://schemas.microsoft.com/office/powerpoint/2010/main" val="3038006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65212" y="0"/>
            <a:ext cx="10157354" cy="1016000"/>
          </a:xfrm>
        </p:spPr>
        <p:txBody>
          <a:bodyPr/>
          <a:lstStyle/>
          <a:p>
            <a:pPr algn="ctr"/>
            <a:r>
              <a:rPr lang="en-US" dirty="0"/>
              <a:t>Three Models of Rule</a:t>
            </a:r>
          </a:p>
        </p:txBody>
      </p:sp>
      <p:sp>
        <p:nvSpPr>
          <p:cNvPr id="5" name="Content Placeholder 4"/>
          <p:cNvSpPr>
            <a:spLocks noGrp="1"/>
          </p:cNvSpPr>
          <p:nvPr>
            <p:ph sz="quarter" idx="1"/>
          </p:nvPr>
        </p:nvSpPr>
        <p:spPr>
          <a:xfrm>
            <a:off x="379412" y="1066800"/>
            <a:ext cx="11582400" cy="4927600"/>
          </a:xfrm>
        </p:spPr>
        <p:txBody>
          <a:bodyPr>
            <a:noAutofit/>
          </a:bodyPr>
          <a:lstStyle/>
          <a:p>
            <a:r>
              <a:rPr lang="en-US" sz="2500" dirty="0">
                <a:solidFill>
                  <a:srgbClr val="002060"/>
                </a:solidFill>
              </a:rPr>
              <a:t>The United Netherlands, Venice and the Swiss Cantons were a </a:t>
            </a:r>
            <a:r>
              <a:rPr lang="en-US" sz="2500" u="sng" dirty="0">
                <a:solidFill>
                  <a:srgbClr val="002060"/>
                </a:solidFill>
              </a:rPr>
              <a:t>republic</a:t>
            </a:r>
            <a:r>
              <a:rPr lang="en-US" sz="2500" dirty="0">
                <a:solidFill>
                  <a:srgbClr val="002060"/>
                </a:solidFill>
              </a:rPr>
              <a:t>, a government led without a king.</a:t>
            </a:r>
          </a:p>
          <a:p>
            <a:endParaRPr lang="en-US" sz="2500" dirty="0">
              <a:solidFill>
                <a:srgbClr val="002060"/>
              </a:solidFill>
            </a:endParaRPr>
          </a:p>
          <a:p>
            <a:r>
              <a:rPr lang="en-US" sz="2500" dirty="0">
                <a:solidFill>
                  <a:srgbClr val="002060"/>
                </a:solidFill>
              </a:rPr>
              <a:t>England was considered a parliamentary monarchy and France considered a political absolutist state.</a:t>
            </a:r>
          </a:p>
          <a:p>
            <a:endParaRPr lang="en-US" sz="2500" dirty="0">
              <a:solidFill>
                <a:srgbClr val="002060"/>
              </a:solidFill>
            </a:endParaRPr>
          </a:p>
          <a:p>
            <a:r>
              <a:rPr lang="en-US" sz="2500" u="sng" dirty="0">
                <a:solidFill>
                  <a:srgbClr val="002060"/>
                </a:solidFill>
              </a:rPr>
              <a:t>Parliamentary Monarchy</a:t>
            </a:r>
            <a:r>
              <a:rPr lang="en-US" sz="2500" dirty="0">
                <a:solidFill>
                  <a:srgbClr val="002060"/>
                </a:solidFill>
              </a:rPr>
              <a:t>: The monarch is subject to the law and ruled with the consent of parliament.</a:t>
            </a:r>
          </a:p>
          <a:p>
            <a:endParaRPr lang="en-US" sz="2500" dirty="0">
              <a:solidFill>
                <a:srgbClr val="002060"/>
              </a:solidFill>
            </a:endParaRPr>
          </a:p>
          <a:p>
            <a:r>
              <a:rPr lang="en-US" sz="2500" u="sng" dirty="0">
                <a:solidFill>
                  <a:srgbClr val="002060"/>
                </a:solidFill>
              </a:rPr>
              <a:t>Political Absolutism</a:t>
            </a:r>
            <a:r>
              <a:rPr lang="en-US" sz="2500" dirty="0">
                <a:solidFill>
                  <a:srgbClr val="002060"/>
                </a:solidFill>
              </a:rPr>
              <a:t>: Monarchy able to control a country including its army and finances without being dependent on anyone or any group.</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blinds(horizontal)">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blinds(horizontal)">
                                      <p:cBhvr>
                                        <p:cTn id="2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dirty="0"/>
              <a:t>Theory of Absolutism</a:t>
            </a:r>
          </a:p>
        </p:txBody>
      </p:sp>
      <p:sp>
        <p:nvSpPr>
          <p:cNvPr id="3" name="Content Placeholder 2"/>
          <p:cNvSpPr>
            <a:spLocks noGrp="1"/>
          </p:cNvSpPr>
          <p:nvPr>
            <p:ph sz="quarter" idx="1"/>
          </p:nvPr>
        </p:nvSpPr>
        <p:spPr>
          <a:xfrm>
            <a:off x="507868" y="1524000"/>
            <a:ext cx="11477810" cy="4876800"/>
          </a:xfrm>
        </p:spPr>
        <p:txBody>
          <a:bodyPr/>
          <a:lstStyle/>
          <a:p>
            <a:r>
              <a:rPr lang="en-US" sz="2500" dirty="0">
                <a:solidFill>
                  <a:srgbClr val="002060"/>
                </a:solidFill>
              </a:rPr>
              <a:t>Kings DON’T need to heed advice of parliament, the estates general or the nobility. This ultimate political power gave monarchs control over every aspect of the lives of their citizens. </a:t>
            </a:r>
          </a:p>
          <a:p>
            <a:endParaRPr lang="en-US" sz="2500" dirty="0">
              <a:solidFill>
                <a:srgbClr val="002060"/>
              </a:solidFill>
            </a:endParaRPr>
          </a:p>
          <a:p>
            <a:r>
              <a:rPr lang="en-US" sz="2500" dirty="0">
                <a:solidFill>
                  <a:srgbClr val="002060"/>
                </a:solidFill>
              </a:rPr>
              <a:t>An absolute monarch regulated taxation and national spending, government, and religious sects.</a:t>
            </a:r>
            <a:br>
              <a:rPr lang="en-US" sz="2500" dirty="0">
                <a:solidFill>
                  <a:srgbClr val="002060"/>
                </a:solidFill>
              </a:rPr>
            </a:br>
            <a:endParaRPr lang="en-US" sz="2500" dirty="0">
              <a:solidFill>
                <a:srgbClr val="002060"/>
              </a:solidFill>
            </a:endParaRPr>
          </a:p>
          <a:p>
            <a:r>
              <a:rPr lang="en-US" sz="2500" dirty="0">
                <a:solidFill>
                  <a:srgbClr val="002060"/>
                </a:solidFill>
              </a:rPr>
              <a:t>Absolute rulers also maintained standing armies, something that was impossible during the Middle Ages and much of the Renaissance, due to lack of hard coin.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p:cNvSpPr>
          <p:nvPr>
            <p:ph type="title" idx="4294967295"/>
          </p:nvPr>
        </p:nvSpPr>
        <p:spPr/>
        <p:txBody>
          <a:bodyPr/>
          <a:lstStyle/>
          <a:p>
            <a:pPr algn="ctr"/>
            <a:r>
              <a:rPr lang="en-US" dirty="0"/>
              <a:t>Absolutism</a:t>
            </a:r>
          </a:p>
        </p:txBody>
      </p:sp>
      <p:sp>
        <p:nvSpPr>
          <p:cNvPr id="63491" name="Rectangle 3"/>
          <p:cNvSpPr>
            <a:spLocks noGrp="1"/>
          </p:cNvSpPr>
          <p:nvPr>
            <p:ph type="body" idx="4294967295"/>
          </p:nvPr>
        </p:nvSpPr>
        <p:spPr>
          <a:xfrm>
            <a:off x="531812" y="1701800"/>
            <a:ext cx="10742851" cy="4470400"/>
          </a:xfrm>
        </p:spPr>
        <p:txBody>
          <a:bodyPr>
            <a:noAutofit/>
          </a:bodyPr>
          <a:lstStyle/>
          <a:p>
            <a:r>
              <a:rPr lang="en-US" sz="3200" dirty="0">
                <a:solidFill>
                  <a:srgbClr val="002060"/>
                </a:solidFill>
              </a:rPr>
              <a:t>Absolute monarchies of the 1600’s gained a lot of control through centralizing their authority.</a:t>
            </a:r>
          </a:p>
          <a:p>
            <a:endParaRPr lang="en-US" sz="3200" dirty="0">
              <a:solidFill>
                <a:srgbClr val="002060"/>
              </a:solidFill>
            </a:endParaRPr>
          </a:p>
          <a:p>
            <a:r>
              <a:rPr lang="en-US" sz="3200" dirty="0">
                <a:solidFill>
                  <a:srgbClr val="002060"/>
                </a:solidFill>
              </a:rPr>
              <a:t>They expanded the idea of the state, increased the power of the monarch, and grew national banks.  As the state (country) controlled everything, corruption of the monarchs and poor treatment of the people led to the enlightenment.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Effect transition="in" filter="blinds(horizontal)">
                                      <p:cBhvr>
                                        <p:cTn id="7" dur="500"/>
                                        <p:tgtEl>
                                          <p:spTgt spid="634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3491">
                                            <p:txEl>
                                              <p:pRg st="2" end="2"/>
                                            </p:txEl>
                                          </p:spTgt>
                                        </p:tgtEl>
                                        <p:attrNameLst>
                                          <p:attrName>style.visibility</p:attrName>
                                        </p:attrNameLst>
                                      </p:cBhvr>
                                      <p:to>
                                        <p:strVal val="visible"/>
                                      </p:to>
                                    </p:set>
                                    <p:animEffect transition="in" filter="blinds(horizontal)">
                                      <p:cBhvr>
                                        <p:cTn id="12" dur="500"/>
                                        <p:tgtEl>
                                          <p:spTgt spid="6349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2" descr="http://theroyalcorrespondent.files.wordpress.com/2011/06/louis_xiv_of_france.jpg"/>
          <p:cNvPicPr>
            <a:picLocks noChangeAspect="1" noChangeArrowheads="1"/>
          </p:cNvPicPr>
          <p:nvPr/>
        </p:nvPicPr>
        <p:blipFill>
          <a:blip r:embed="rId2" cstate="print"/>
          <a:srcRect/>
          <a:stretch>
            <a:fillRect/>
          </a:stretch>
        </p:blipFill>
        <p:spPr bwMode="auto">
          <a:xfrm>
            <a:off x="0" y="0"/>
            <a:ext cx="5514359" cy="6858000"/>
          </a:xfrm>
          <a:prstGeom prst="rect">
            <a:avLst/>
          </a:prstGeom>
          <a:noFill/>
          <a:ln w="9525">
            <a:noFill/>
            <a:miter lim="800000"/>
            <a:headEnd/>
            <a:tailEnd/>
          </a:ln>
        </p:spPr>
      </p:pic>
      <p:pic>
        <p:nvPicPr>
          <p:cNvPr id="16388" name="Picture 5" descr="http://www.nndb.com/people/397/000086139/louis-xiv-1-sized.jpg"/>
          <p:cNvPicPr>
            <a:picLocks noChangeAspect="1" noChangeArrowheads="1"/>
          </p:cNvPicPr>
          <p:nvPr/>
        </p:nvPicPr>
        <p:blipFill>
          <a:blip r:embed="rId3" cstate="print"/>
          <a:srcRect/>
          <a:stretch>
            <a:fillRect/>
          </a:stretch>
        </p:blipFill>
        <p:spPr bwMode="auto">
          <a:xfrm>
            <a:off x="6972800" y="0"/>
            <a:ext cx="5216025" cy="6858000"/>
          </a:xfrm>
          <a:prstGeom prst="rect">
            <a:avLst/>
          </a:prstGeom>
          <a:noFill/>
          <a:ln w="9525">
            <a:noFill/>
            <a:miter lim="800000"/>
            <a:headEnd/>
            <a:tailEnd/>
          </a:ln>
        </p:spPr>
      </p:pic>
    </p:spTree>
  </p:cSld>
  <p:clrMapOvr>
    <a:masterClrMapping/>
  </p:clrMapOvr>
  <p:transition spd="med">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0530" name="Picture 2" descr="https://21stcenturylearning.sharepoint.com/siteimages/versaille%20better%20I%20am%20the%20state.jpg"/>
          <p:cNvPicPr>
            <a:picLocks noChangeAspect="1" noChangeArrowheads="1"/>
          </p:cNvPicPr>
          <p:nvPr/>
        </p:nvPicPr>
        <p:blipFill>
          <a:blip r:embed="rId2" cstate="print"/>
          <a:srcRect/>
          <a:stretch>
            <a:fillRect/>
          </a:stretch>
        </p:blipFill>
        <p:spPr bwMode="auto">
          <a:xfrm>
            <a:off x="-1" y="0"/>
            <a:ext cx="12188825" cy="6913959"/>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9506" name="Picture 2" descr="http://media.web.britannica.com/eb-media/76/19776-004-E5F4FC9C.gif"/>
          <p:cNvPicPr>
            <a:picLocks noChangeAspect="1" noChangeArrowheads="1"/>
          </p:cNvPicPr>
          <p:nvPr/>
        </p:nvPicPr>
        <p:blipFill>
          <a:blip r:embed="rId2" cstate="print"/>
          <a:srcRect/>
          <a:stretch>
            <a:fillRect/>
          </a:stretch>
        </p:blipFill>
        <p:spPr bwMode="auto">
          <a:xfrm>
            <a:off x="-1" y="0"/>
            <a:ext cx="12188825" cy="68580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8482" name="Picture 2" descr="https://upload.wikimedia.org/wikipedia/commons/5/54/Vue_a%C3%A9rienne_du_domaine_de_Versailles_par_ToucanWings_-_Creative_Commons_By_Sa_3.0_-_073.jpg"/>
          <p:cNvPicPr>
            <a:picLocks noChangeAspect="1" noChangeArrowheads="1"/>
          </p:cNvPicPr>
          <p:nvPr/>
        </p:nvPicPr>
        <p:blipFill>
          <a:blip r:embed="rId2" cstate="print"/>
          <a:srcRect/>
          <a:stretch>
            <a:fillRect/>
          </a:stretch>
        </p:blipFill>
        <p:spPr bwMode="auto">
          <a:xfrm>
            <a:off x="-1" y="0"/>
            <a:ext cx="12188825" cy="68580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7458" name="Picture 2" descr="https://upload.wikimedia.org/wikipedia/commons/f/f1/Chateau_Versailles_Galerie_des_Glaces.jpg"/>
          <p:cNvPicPr>
            <a:picLocks noChangeAspect="1" noChangeArrowheads="1"/>
          </p:cNvPicPr>
          <p:nvPr/>
        </p:nvPicPr>
        <p:blipFill>
          <a:blip r:embed="rId2" cstate="print"/>
          <a:srcRect/>
          <a:stretch>
            <a:fillRect/>
          </a:stretch>
        </p:blipFill>
        <p:spPr bwMode="auto">
          <a:xfrm>
            <a:off x="1065212" y="0"/>
            <a:ext cx="10320855" cy="68580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a:t>Louis XIV and Religious Policies</a:t>
            </a:r>
          </a:p>
        </p:txBody>
      </p:sp>
      <p:sp>
        <p:nvSpPr>
          <p:cNvPr id="30723" name="Content Placeholder 4"/>
          <p:cNvSpPr>
            <a:spLocks noGrp="1"/>
          </p:cNvSpPr>
          <p:nvPr>
            <p:ph sz="quarter" idx="1"/>
          </p:nvPr>
        </p:nvSpPr>
        <p:spPr>
          <a:xfrm>
            <a:off x="760412" y="1828800"/>
            <a:ext cx="10977681" cy="4572000"/>
          </a:xfrm>
        </p:spPr>
        <p:txBody>
          <a:bodyPr>
            <a:normAutofit/>
          </a:bodyPr>
          <a:lstStyle/>
          <a:p>
            <a:r>
              <a:rPr lang="en-US" sz="3200" dirty="0">
                <a:solidFill>
                  <a:srgbClr val="002060"/>
                </a:solidFill>
              </a:rPr>
              <a:t>In 1685, King Louis XIV removed the </a:t>
            </a:r>
            <a:r>
              <a:rPr lang="en-US" sz="3200" b="1" dirty="0">
                <a:solidFill>
                  <a:srgbClr val="002060"/>
                </a:solidFill>
              </a:rPr>
              <a:t>Edict of Nantes</a:t>
            </a:r>
            <a:r>
              <a:rPr lang="en-US" sz="3200" dirty="0">
                <a:solidFill>
                  <a:srgbClr val="002060"/>
                </a:solidFill>
              </a:rPr>
              <a:t>.</a:t>
            </a:r>
          </a:p>
          <a:p>
            <a:endParaRPr lang="en-US" sz="3200" dirty="0">
              <a:solidFill>
                <a:srgbClr val="002060"/>
              </a:solidFill>
            </a:endParaRPr>
          </a:p>
          <a:p>
            <a:r>
              <a:rPr lang="en-US" sz="3200" dirty="0">
                <a:solidFill>
                  <a:srgbClr val="002060"/>
                </a:solidFill>
              </a:rPr>
              <a:t>He closed Protestant schools and churches, exiled Protestant ministers, even Protestant children were baptized Catholic.</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Effect transition="in" filter="blinds(horizontal)">
                                      <p:cBhvr>
                                        <p:cTn id="7" dur="500"/>
                                        <p:tgtEl>
                                          <p:spTgt spid="307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0723">
                                            <p:txEl>
                                              <p:pRg st="2" end="2"/>
                                            </p:txEl>
                                          </p:spTgt>
                                        </p:tgtEl>
                                        <p:attrNameLst>
                                          <p:attrName>style.visibility</p:attrName>
                                        </p:attrNameLst>
                                      </p:cBhvr>
                                      <p:to>
                                        <p:strVal val="visible"/>
                                      </p:to>
                                    </p:set>
                                    <p:animEffect transition="in" filter="blinds(horizontal)">
                                      <p:cBhvr>
                                        <p:cTn id="12" dur="500"/>
                                        <p:tgtEl>
                                          <p:spTgt spid="307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Renaissance</a:t>
            </a:r>
          </a:p>
        </p:txBody>
      </p:sp>
      <p:sp>
        <p:nvSpPr>
          <p:cNvPr id="3" name="Content Placeholder 2"/>
          <p:cNvSpPr>
            <a:spLocks noGrp="1"/>
          </p:cNvSpPr>
          <p:nvPr>
            <p:ph idx="1"/>
          </p:nvPr>
        </p:nvSpPr>
        <p:spPr>
          <a:xfrm>
            <a:off x="227012" y="1524001"/>
            <a:ext cx="7467600" cy="5257800"/>
          </a:xfrm>
        </p:spPr>
        <p:txBody>
          <a:bodyPr>
            <a:normAutofit/>
          </a:bodyPr>
          <a:lstStyle/>
          <a:p>
            <a:r>
              <a:rPr lang="en-US" sz="3000" dirty="0"/>
              <a:t>Renaissance (14</a:t>
            </a:r>
            <a:r>
              <a:rPr lang="en-US" sz="3000" baseline="30000" dirty="0"/>
              <a:t>th</a:t>
            </a:r>
            <a:r>
              <a:rPr lang="en-US" sz="3000" dirty="0"/>
              <a:t> – 17</a:t>
            </a:r>
            <a:r>
              <a:rPr lang="en-US" sz="3000" baseline="30000" dirty="0"/>
              <a:t>th</a:t>
            </a:r>
            <a:r>
              <a:rPr lang="en-US" sz="3000" dirty="0"/>
              <a:t> century) took place in the Italian City-States because of their </a:t>
            </a:r>
            <a:r>
              <a:rPr lang="en-US" sz="3000" b="1" dirty="0"/>
              <a:t>control of trade</a:t>
            </a:r>
            <a:r>
              <a:rPr lang="en-US" sz="3000" dirty="0"/>
              <a:t>. They became the </a:t>
            </a:r>
            <a:r>
              <a:rPr lang="en-US" sz="3000" b="1" dirty="0"/>
              <a:t>middle-men</a:t>
            </a:r>
            <a:r>
              <a:rPr lang="en-US" sz="3000" dirty="0"/>
              <a:t> of Europe and was resulted was a rising middle class who became patron of the arts.</a:t>
            </a:r>
          </a:p>
          <a:p>
            <a:r>
              <a:rPr lang="en-US" sz="3000" dirty="0"/>
              <a:t>Renaissance </a:t>
            </a:r>
            <a:r>
              <a:rPr lang="en-US" sz="3000" b="1" dirty="0"/>
              <a:t>WASN’T</a:t>
            </a:r>
            <a:r>
              <a:rPr lang="en-US" sz="3000" dirty="0"/>
              <a:t> a rebirth in law, government or economic production, it is still medieval. </a:t>
            </a:r>
          </a:p>
        </p:txBody>
      </p:sp>
      <p:pic>
        <p:nvPicPr>
          <p:cNvPr id="1026" name="Picture 2" descr="http://www.theartwolf.com/self-portraits/images/self-portrait-dur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99412" y="1752599"/>
            <a:ext cx="3487511" cy="4798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1657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AutoShape 2" descr="http://faculty-staff.ou.edu/L/A-Robert.R.Lauer-1/SirFrancisBacon.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050" name="Picture 2" descr="https://www.tradebit.com/usr/ebook-reader/pub/9002/59822370002622967237858Pic.jpg"/>
          <p:cNvPicPr>
            <a:picLocks noChangeAspect="1" noChangeArrowheads="1"/>
          </p:cNvPicPr>
          <p:nvPr/>
        </p:nvPicPr>
        <p:blipFill>
          <a:blip r:embed="rId2" cstate="print"/>
          <a:srcRect/>
          <a:stretch>
            <a:fillRect/>
          </a:stretch>
        </p:blipFill>
        <p:spPr bwMode="auto">
          <a:xfrm>
            <a:off x="0" y="0"/>
            <a:ext cx="4341812" cy="6588155"/>
          </a:xfrm>
          <a:prstGeom prst="rect">
            <a:avLst/>
          </a:prstGeom>
          <a:noFill/>
        </p:spPr>
      </p:pic>
      <p:sp>
        <p:nvSpPr>
          <p:cNvPr id="4" name="Rectangle 3"/>
          <p:cNvSpPr/>
          <p:nvPr/>
        </p:nvSpPr>
        <p:spPr>
          <a:xfrm>
            <a:off x="4875212" y="1371600"/>
            <a:ext cx="6553200" cy="3539430"/>
          </a:xfrm>
          <a:prstGeom prst="rect">
            <a:avLst/>
          </a:prstGeom>
        </p:spPr>
        <p:txBody>
          <a:bodyPr wrap="square">
            <a:spAutoFit/>
          </a:bodyPr>
          <a:lstStyle/>
          <a:p>
            <a:r>
              <a:rPr lang="en-US" sz="3200" dirty="0"/>
              <a:t>He is infamous for having used the social contract method to arrive at the astonishing conclusion that we ought to submit to the authority of an absolute—undivided and unlimited—sovereign power.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http://faculty.unlv.edu/pwerth/Russia-Expansion-Asi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104718"/>
      </p:ext>
    </p:extLst>
  </p:cSld>
  <p:clrMapOvr>
    <a:masterClrMapping/>
  </p:clrMapOvr>
  <p:transition spd="med">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Peter the Great</a:t>
            </a:r>
          </a:p>
        </p:txBody>
      </p:sp>
      <p:sp>
        <p:nvSpPr>
          <p:cNvPr id="3" name="Content Placeholder 2"/>
          <p:cNvSpPr>
            <a:spLocks noGrp="1"/>
          </p:cNvSpPr>
          <p:nvPr>
            <p:ph idx="1"/>
          </p:nvPr>
        </p:nvSpPr>
        <p:spPr>
          <a:xfrm>
            <a:off x="5637212" y="1600201"/>
            <a:ext cx="6348467" cy="4876799"/>
          </a:xfrm>
        </p:spPr>
        <p:txBody>
          <a:bodyPr>
            <a:normAutofit/>
          </a:bodyPr>
          <a:lstStyle/>
          <a:p>
            <a:r>
              <a:rPr lang="en-US" sz="2600" dirty="0"/>
              <a:t>Two key ideas resonated in Peter’s mind as a youth:</a:t>
            </a:r>
          </a:p>
          <a:p>
            <a:endParaRPr lang="en-US" sz="2600" dirty="0"/>
          </a:p>
          <a:p>
            <a:r>
              <a:rPr lang="en-US" sz="2600" dirty="0">
                <a:solidFill>
                  <a:srgbClr val="002060"/>
                </a:solidFill>
              </a:rPr>
              <a:t>1) Power of the tsar must be secured with the boyars and the streltsy.</a:t>
            </a:r>
          </a:p>
          <a:p>
            <a:endParaRPr lang="en-US" sz="2600" dirty="0">
              <a:solidFill>
                <a:srgbClr val="002060"/>
              </a:solidFill>
            </a:endParaRPr>
          </a:p>
          <a:p>
            <a:r>
              <a:rPr lang="en-US" sz="2600" dirty="0">
                <a:solidFill>
                  <a:srgbClr val="002060"/>
                </a:solidFill>
              </a:rPr>
              <a:t>2) Russian military power must be increased.</a:t>
            </a:r>
          </a:p>
        </p:txBody>
      </p:sp>
      <p:pic>
        <p:nvPicPr>
          <p:cNvPr id="24578" name="Picture 2" descr="http://www.biography.com/imported/images/Biography/Images/Profiles/P/Peter-the-Great-9542228-1-402.jpg"/>
          <p:cNvPicPr>
            <a:picLocks noChangeAspect="1" noChangeArrowheads="1"/>
          </p:cNvPicPr>
          <p:nvPr/>
        </p:nvPicPr>
        <p:blipFill>
          <a:blip r:embed="rId2" cstate="print"/>
          <a:srcRect/>
          <a:stretch>
            <a:fillRect/>
          </a:stretch>
        </p:blipFill>
        <p:spPr bwMode="auto">
          <a:xfrm>
            <a:off x="608012" y="1600200"/>
            <a:ext cx="4673574" cy="4495800"/>
          </a:xfrm>
          <a:prstGeom prst="rect">
            <a:avLst/>
          </a:prstGeom>
          <a:noFill/>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Peter the Great</a:t>
            </a:r>
          </a:p>
        </p:txBody>
      </p:sp>
      <p:sp>
        <p:nvSpPr>
          <p:cNvPr id="3" name="Content Placeholder 2"/>
          <p:cNvSpPr>
            <a:spLocks noGrp="1"/>
          </p:cNvSpPr>
          <p:nvPr>
            <p:ph idx="1"/>
          </p:nvPr>
        </p:nvSpPr>
        <p:spPr>
          <a:xfrm>
            <a:off x="608011" y="1600201"/>
            <a:ext cx="11276093" cy="4525963"/>
          </a:xfrm>
        </p:spPr>
        <p:txBody>
          <a:bodyPr>
            <a:noAutofit/>
          </a:bodyPr>
          <a:lstStyle/>
          <a:p>
            <a:r>
              <a:rPr lang="en-US" sz="2600" dirty="0">
                <a:solidFill>
                  <a:srgbClr val="002060"/>
                </a:solidFill>
              </a:rPr>
              <a:t>So if you want to build your military, where do you go?</a:t>
            </a:r>
          </a:p>
          <a:p>
            <a:endParaRPr lang="en-US" sz="2600" dirty="0"/>
          </a:p>
          <a:p>
            <a:r>
              <a:rPr lang="en-US" sz="2600" dirty="0">
                <a:solidFill>
                  <a:srgbClr val="002060"/>
                </a:solidFill>
              </a:rPr>
              <a:t>Peter the Great visits Europe and learns about ship building from the Dutch, and military manufacturing from the British.</a:t>
            </a:r>
          </a:p>
          <a:p>
            <a:endParaRPr lang="en-US" sz="2600" dirty="0">
              <a:solidFill>
                <a:srgbClr val="002060"/>
              </a:solidFill>
            </a:endParaRPr>
          </a:p>
          <a:p>
            <a:r>
              <a:rPr lang="en-US" sz="2600" dirty="0">
                <a:solidFill>
                  <a:srgbClr val="002060"/>
                </a:solidFill>
              </a:rPr>
              <a:t>Peter comes back, and after putting down a rebellion starts to build his military.  In the first half of the 18</a:t>
            </a:r>
            <a:r>
              <a:rPr lang="en-US" sz="2600" baseline="30000" dirty="0">
                <a:solidFill>
                  <a:srgbClr val="002060"/>
                </a:solidFill>
              </a:rPr>
              <a:t>th</a:t>
            </a:r>
            <a:r>
              <a:rPr lang="en-US" sz="2600" dirty="0">
                <a:solidFill>
                  <a:srgbClr val="002060"/>
                </a:solidFill>
              </a:rPr>
              <a:t> century, he adds 130,000, by the end of his reign he would have 300,000 soldiers at his disposal.</a:t>
            </a:r>
          </a:p>
          <a:p>
            <a:endParaRPr lang="en-US" sz="2600"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6211" y="76200"/>
            <a:ext cx="6018451" cy="1397000"/>
          </a:xfrm>
        </p:spPr>
        <p:txBody>
          <a:bodyPr/>
          <a:lstStyle/>
          <a:p>
            <a:pPr algn="ctr"/>
            <a:r>
              <a:rPr lang="en-US" dirty="0"/>
              <a:t>Peter the Great</a:t>
            </a:r>
          </a:p>
        </p:txBody>
      </p:sp>
      <p:sp>
        <p:nvSpPr>
          <p:cNvPr id="3" name="Content Placeholder 2"/>
          <p:cNvSpPr>
            <a:spLocks noGrp="1"/>
          </p:cNvSpPr>
          <p:nvPr>
            <p:ph idx="1"/>
          </p:nvPr>
        </p:nvSpPr>
        <p:spPr>
          <a:xfrm>
            <a:off x="5103811" y="1701800"/>
            <a:ext cx="6170851" cy="4470400"/>
          </a:xfrm>
        </p:spPr>
        <p:txBody>
          <a:bodyPr>
            <a:normAutofit/>
          </a:bodyPr>
          <a:lstStyle/>
          <a:p>
            <a:pPr algn="ctr">
              <a:buNone/>
            </a:pPr>
            <a:r>
              <a:rPr lang="en-US" sz="3200" u="sng" dirty="0"/>
              <a:t>The Two W’s</a:t>
            </a:r>
          </a:p>
          <a:p>
            <a:endParaRPr lang="en-US" sz="3200" dirty="0"/>
          </a:p>
          <a:p>
            <a:r>
              <a:rPr lang="en-US" sz="3200" dirty="0"/>
              <a:t>Warm Water Port</a:t>
            </a:r>
          </a:p>
          <a:p>
            <a:r>
              <a:rPr lang="en-US" sz="3200" dirty="0"/>
              <a:t>Westernization</a:t>
            </a:r>
          </a:p>
        </p:txBody>
      </p:sp>
      <p:pic>
        <p:nvPicPr>
          <p:cNvPr id="171010" name="Picture 2" descr="http://upload.wikimedia.org/wikipedia/commons/0/08/Great_Northern_War_Part1.png"/>
          <p:cNvPicPr>
            <a:picLocks noChangeAspect="1" noChangeArrowheads="1"/>
          </p:cNvPicPr>
          <p:nvPr/>
        </p:nvPicPr>
        <p:blipFill>
          <a:blip r:embed="rId2" cstate="print"/>
          <a:srcRect/>
          <a:stretch>
            <a:fillRect/>
          </a:stretch>
        </p:blipFill>
        <p:spPr bwMode="auto">
          <a:xfrm>
            <a:off x="0" y="0"/>
            <a:ext cx="4876800" cy="680126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noChangeArrowheads="1"/>
          </p:cNvSpPr>
          <p:nvPr>
            <p:ph type="title"/>
          </p:nvPr>
        </p:nvSpPr>
        <p:spPr/>
        <p:txBody>
          <a:bodyPr lIns="0" tIns="0" rIns="0" bIns="0"/>
          <a:lstStyle/>
          <a:p>
            <a:pPr algn="ctr">
              <a:lnSpc>
                <a:spcPct val="95000"/>
              </a:lnSpc>
            </a:pPr>
            <a:r>
              <a:rPr lang="en-US" dirty="0">
                <a:solidFill>
                  <a:srgbClr val="464653"/>
                </a:solidFill>
              </a:rPr>
              <a:t>Parliament Overthrows a King</a:t>
            </a:r>
          </a:p>
        </p:txBody>
      </p:sp>
      <p:sp>
        <p:nvSpPr>
          <p:cNvPr id="17411" name="Text Box 4"/>
          <p:cNvSpPr txBox="1">
            <a:spLocks noChangeArrowheads="1"/>
          </p:cNvSpPr>
          <p:nvPr/>
        </p:nvSpPr>
        <p:spPr bwMode="auto">
          <a:xfrm>
            <a:off x="507868" y="1600200"/>
            <a:ext cx="10863290" cy="1140312"/>
          </a:xfrm>
          <a:prstGeom prst="rect">
            <a:avLst/>
          </a:prstGeom>
          <a:noFill/>
          <a:ln w="9525">
            <a:noFill/>
            <a:miter lim="800000"/>
            <a:headEnd/>
            <a:tailEnd/>
          </a:ln>
        </p:spPr>
        <p:txBody>
          <a:bodyPr wrap="square" lIns="0" tIns="0" rIns="0" bIns="0">
            <a:spAutoFit/>
          </a:bodyPr>
          <a:lstStyle/>
          <a:p>
            <a:pPr lvl="1" indent="-308610">
              <a:lnSpc>
                <a:spcPct val="95000"/>
              </a:lnSpc>
              <a:buClr>
                <a:srgbClr val="000000"/>
              </a:buClr>
              <a:buSzPct val="100000"/>
              <a:buFontTx/>
              <a:buChar char="•"/>
            </a:pPr>
            <a:r>
              <a:rPr lang="en-US" sz="2600" dirty="0">
                <a:solidFill>
                  <a:srgbClr val="002060"/>
                </a:solidFill>
                <a:latin typeface="+mj-lt"/>
              </a:rPr>
              <a:t>The anti-royalist, led by Puritan </a:t>
            </a:r>
            <a:r>
              <a:rPr lang="en-US" sz="2600" b="1" dirty="0">
                <a:solidFill>
                  <a:srgbClr val="002060"/>
                </a:solidFill>
                <a:latin typeface="+mj-lt"/>
              </a:rPr>
              <a:t>Oliver Cromwell</a:t>
            </a:r>
            <a:r>
              <a:rPr lang="en-US" sz="2600" dirty="0">
                <a:solidFill>
                  <a:srgbClr val="002060"/>
                </a:solidFill>
                <a:latin typeface="+mj-lt"/>
              </a:rPr>
              <a:t>, won control of the government. Charles was condemned and executed in 1649.</a:t>
            </a:r>
          </a:p>
        </p:txBody>
      </p:sp>
      <p:pic>
        <p:nvPicPr>
          <p:cNvPr id="17412" name="Picture 5"/>
          <p:cNvPicPr>
            <a:picLocks noChangeAspect="1" noChangeArrowheads="1"/>
          </p:cNvPicPr>
          <p:nvPr/>
        </p:nvPicPr>
        <p:blipFill>
          <a:blip r:embed="rId2" cstate="print"/>
          <a:srcRect/>
          <a:stretch>
            <a:fillRect/>
          </a:stretch>
        </p:blipFill>
        <p:spPr bwMode="auto">
          <a:xfrm>
            <a:off x="2436812" y="2514600"/>
            <a:ext cx="6324600" cy="4149417"/>
          </a:xfrm>
          <a:prstGeom prst="rect">
            <a:avLst/>
          </a:prstGeom>
          <a:noFill/>
          <a:ln w="9525">
            <a:noFill/>
            <a:miter lim="800000"/>
            <a:headEnd/>
            <a:tailEnd/>
          </a:ln>
        </p:spPr>
      </p:pic>
    </p:spTree>
  </p:cSld>
  <p:clrMapOvr>
    <a:masterClrMapping/>
  </p:clrMapOvr>
  <p:transition spd="med">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
          <p:cNvSpPr>
            <a:spLocks noGrp="1" noChangeArrowheads="1"/>
          </p:cNvSpPr>
          <p:nvPr>
            <p:ph type="title"/>
          </p:nvPr>
        </p:nvSpPr>
        <p:spPr>
          <a:xfrm>
            <a:off x="455612" y="228600"/>
            <a:ext cx="10157354" cy="939800"/>
          </a:xfrm>
        </p:spPr>
        <p:txBody>
          <a:bodyPr lIns="0" tIns="0" rIns="0" bIns="0"/>
          <a:lstStyle/>
          <a:p>
            <a:pPr algn="ctr">
              <a:lnSpc>
                <a:spcPct val="95000"/>
              </a:lnSpc>
            </a:pPr>
            <a:r>
              <a:rPr lang="en-US" dirty="0">
                <a:solidFill>
                  <a:srgbClr val="464653"/>
                </a:solidFill>
              </a:rPr>
              <a:t>Oliver Cromwell</a:t>
            </a:r>
          </a:p>
        </p:txBody>
      </p:sp>
      <p:sp>
        <p:nvSpPr>
          <p:cNvPr id="15364" name="Text Box 4"/>
          <p:cNvSpPr txBox="1">
            <a:spLocks noChangeArrowheads="1"/>
          </p:cNvSpPr>
          <p:nvPr/>
        </p:nvSpPr>
        <p:spPr bwMode="auto">
          <a:xfrm>
            <a:off x="304722" y="1371600"/>
            <a:ext cx="7161290" cy="4912114"/>
          </a:xfrm>
          <a:prstGeom prst="rect">
            <a:avLst/>
          </a:prstGeom>
          <a:noFill/>
          <a:ln w="9525">
            <a:noFill/>
            <a:miter lim="800000"/>
            <a:headEnd/>
            <a:tailEnd/>
          </a:ln>
        </p:spPr>
        <p:txBody>
          <a:bodyPr wrap="square" lIns="0" tIns="0" rIns="0" bIns="0">
            <a:spAutoFit/>
          </a:bodyPr>
          <a:lstStyle/>
          <a:p>
            <a:pPr lvl="1" indent="-308610">
              <a:lnSpc>
                <a:spcPct val="95000"/>
              </a:lnSpc>
              <a:buClr>
                <a:srgbClr val="000000"/>
              </a:buClr>
              <a:buSzPct val="100000"/>
              <a:buFontTx/>
              <a:buChar char="•"/>
            </a:pPr>
            <a:r>
              <a:rPr lang="en-US" sz="2800" dirty="0">
                <a:solidFill>
                  <a:srgbClr val="002060"/>
                </a:solidFill>
                <a:latin typeface="+mj-lt"/>
              </a:rPr>
              <a:t>After Charles’ death, Oliver established a republic called the Commonwealth of England.</a:t>
            </a:r>
          </a:p>
          <a:p>
            <a:pPr>
              <a:lnSpc>
                <a:spcPct val="95000"/>
              </a:lnSpc>
            </a:pPr>
            <a:endParaRPr lang="en-US" sz="2800" dirty="0">
              <a:solidFill>
                <a:srgbClr val="002060"/>
              </a:solidFill>
              <a:latin typeface="+mj-lt"/>
            </a:endParaRPr>
          </a:p>
          <a:p>
            <a:pPr lvl="1" indent="-308610">
              <a:lnSpc>
                <a:spcPct val="95000"/>
              </a:lnSpc>
              <a:buClr>
                <a:srgbClr val="000000"/>
              </a:buClr>
              <a:buSzPct val="100000"/>
              <a:buFontTx/>
              <a:buChar char="•"/>
            </a:pPr>
            <a:r>
              <a:rPr lang="en-US" sz="2800" dirty="0">
                <a:solidFill>
                  <a:srgbClr val="002060"/>
                </a:solidFill>
                <a:latin typeface="+mj-lt"/>
              </a:rPr>
              <a:t>He crushed a series of uprisings against him, opposed by people who supported Monarchs, and more extreme Puritans.</a:t>
            </a:r>
          </a:p>
          <a:p>
            <a:pPr>
              <a:lnSpc>
                <a:spcPct val="95000"/>
              </a:lnSpc>
            </a:pPr>
            <a:endParaRPr lang="en-US" sz="2800" dirty="0">
              <a:solidFill>
                <a:srgbClr val="002060"/>
              </a:solidFill>
              <a:latin typeface="+mj-lt"/>
            </a:endParaRPr>
          </a:p>
          <a:p>
            <a:pPr lvl="1" indent="-308610">
              <a:lnSpc>
                <a:spcPct val="95000"/>
              </a:lnSpc>
              <a:buClr>
                <a:srgbClr val="000000"/>
              </a:buClr>
              <a:buSzPct val="100000"/>
              <a:buFontTx/>
              <a:buChar char="•"/>
            </a:pPr>
            <a:r>
              <a:rPr lang="en-US" sz="2800" dirty="0">
                <a:solidFill>
                  <a:srgbClr val="002060"/>
                </a:solidFill>
                <a:latin typeface="+mj-lt"/>
              </a:rPr>
              <a:t>Got tired of the Parliament, dissolved them, formed a protectorate and named himself Lord Protector. </a:t>
            </a:r>
          </a:p>
        </p:txBody>
      </p:sp>
      <p:pic>
        <p:nvPicPr>
          <p:cNvPr id="20484" name="Picture 5"/>
          <p:cNvPicPr>
            <a:picLocks noChangeAspect="1" noChangeArrowheads="1"/>
          </p:cNvPicPr>
          <p:nvPr/>
        </p:nvPicPr>
        <p:blipFill>
          <a:blip r:embed="rId2" cstate="print"/>
          <a:srcRect/>
          <a:stretch>
            <a:fillRect/>
          </a:stretch>
        </p:blipFill>
        <p:spPr bwMode="auto">
          <a:xfrm>
            <a:off x="7618016" y="1828801"/>
            <a:ext cx="4254662" cy="3963353"/>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364">
                                            <p:txEl>
                                              <p:pRg st="0" end="0"/>
                                            </p:txEl>
                                          </p:spTgt>
                                        </p:tgtEl>
                                        <p:attrNameLst>
                                          <p:attrName>style.visibility</p:attrName>
                                        </p:attrNameLst>
                                      </p:cBhvr>
                                      <p:to>
                                        <p:strVal val="visible"/>
                                      </p:to>
                                    </p:set>
                                    <p:animEffect transition="in" filter="blinds(horizontal)">
                                      <p:cBhvr>
                                        <p:cTn id="7" dur="500"/>
                                        <p:tgtEl>
                                          <p:spTgt spid="1536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5364">
                                            <p:txEl>
                                              <p:pRg st="2" end="2"/>
                                            </p:txEl>
                                          </p:spTgt>
                                        </p:tgtEl>
                                        <p:attrNameLst>
                                          <p:attrName>style.visibility</p:attrName>
                                        </p:attrNameLst>
                                      </p:cBhvr>
                                      <p:to>
                                        <p:strVal val="visible"/>
                                      </p:to>
                                    </p:set>
                                    <p:animEffect transition="in" filter="blinds(horizontal)">
                                      <p:cBhvr>
                                        <p:cTn id="12" dur="500"/>
                                        <p:tgtEl>
                                          <p:spTgt spid="1536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5364">
                                            <p:txEl>
                                              <p:pRg st="4" end="4"/>
                                            </p:txEl>
                                          </p:spTgt>
                                        </p:tgtEl>
                                        <p:attrNameLst>
                                          <p:attrName>style.visibility</p:attrName>
                                        </p:attrNameLst>
                                      </p:cBhvr>
                                      <p:to>
                                        <p:strVal val="visible"/>
                                      </p:to>
                                    </p:set>
                                    <p:animEffect transition="in" filter="blinds(horizontal)">
                                      <p:cBhvr>
                                        <p:cTn id="17" dur="500"/>
                                        <p:tgtEl>
                                          <p:spTgt spid="153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noChangeArrowheads="1"/>
          </p:cNvSpPr>
          <p:nvPr>
            <p:ph type="title"/>
          </p:nvPr>
        </p:nvSpPr>
        <p:spPr>
          <a:xfrm>
            <a:off x="1293812" y="228600"/>
            <a:ext cx="10157354" cy="939800"/>
          </a:xfrm>
        </p:spPr>
        <p:txBody>
          <a:bodyPr lIns="0" tIns="0" rIns="0" bIns="0"/>
          <a:lstStyle/>
          <a:p>
            <a:pPr eaLnBrk="1" hangingPunct="1">
              <a:lnSpc>
                <a:spcPct val="95000"/>
              </a:lnSpc>
            </a:pPr>
            <a:r>
              <a:rPr lang="en-US" sz="3200" dirty="0">
                <a:solidFill>
                  <a:srgbClr val="464653"/>
                </a:solidFill>
              </a:rPr>
              <a:t>Cromwell died, A new old leader is crowned</a:t>
            </a:r>
          </a:p>
        </p:txBody>
      </p:sp>
      <p:sp>
        <p:nvSpPr>
          <p:cNvPr id="21507" name="Text Box 4"/>
          <p:cNvSpPr txBox="1">
            <a:spLocks noChangeArrowheads="1"/>
          </p:cNvSpPr>
          <p:nvPr/>
        </p:nvSpPr>
        <p:spPr bwMode="auto">
          <a:xfrm>
            <a:off x="53326" y="1493044"/>
            <a:ext cx="6599107" cy="4239622"/>
          </a:xfrm>
          <a:prstGeom prst="rect">
            <a:avLst/>
          </a:prstGeom>
          <a:noFill/>
          <a:ln w="9525">
            <a:noFill/>
            <a:miter lim="800000"/>
            <a:headEnd/>
            <a:tailEnd/>
          </a:ln>
        </p:spPr>
        <p:txBody>
          <a:bodyPr wrap="square" lIns="0" tIns="0" rIns="0" bIns="0">
            <a:spAutoFit/>
          </a:bodyPr>
          <a:lstStyle/>
          <a:p>
            <a:pPr lvl="1" indent="-342900">
              <a:lnSpc>
                <a:spcPct val="95000"/>
              </a:lnSpc>
              <a:buClr>
                <a:srgbClr val="000000"/>
              </a:buClr>
              <a:buSzPct val="100000"/>
              <a:buFontTx/>
              <a:buChar char="•"/>
            </a:pPr>
            <a:r>
              <a:rPr lang="en-US" sz="2800" dirty="0">
                <a:solidFill>
                  <a:srgbClr val="002060"/>
                </a:solidFill>
                <a:latin typeface="+mj-lt"/>
              </a:rPr>
              <a:t>In 1660, after the dictatorship and Cromwell had finished, Parliament brought the monarchy into power again.</a:t>
            </a:r>
          </a:p>
          <a:p>
            <a:pPr>
              <a:lnSpc>
                <a:spcPct val="95000"/>
              </a:lnSpc>
            </a:pPr>
            <a:endParaRPr lang="en-US" sz="2800" dirty="0">
              <a:solidFill>
                <a:srgbClr val="002060"/>
              </a:solidFill>
              <a:latin typeface="+mj-lt"/>
            </a:endParaRPr>
          </a:p>
          <a:p>
            <a:pPr lvl="1" indent="-342900">
              <a:lnSpc>
                <a:spcPct val="95000"/>
              </a:lnSpc>
              <a:buClr>
                <a:srgbClr val="000000"/>
              </a:buClr>
              <a:buSzPct val="100000"/>
              <a:buFontTx/>
              <a:buChar char="•"/>
            </a:pPr>
            <a:r>
              <a:rPr lang="en-US" sz="2800" dirty="0">
                <a:solidFill>
                  <a:srgbClr val="002060"/>
                </a:solidFill>
                <a:latin typeface="+mj-lt"/>
              </a:rPr>
              <a:t>This period was called the </a:t>
            </a:r>
            <a:r>
              <a:rPr lang="en-US" sz="2800" b="1" dirty="0">
                <a:solidFill>
                  <a:srgbClr val="002060"/>
                </a:solidFill>
                <a:latin typeface="+mj-lt"/>
              </a:rPr>
              <a:t>Restoration</a:t>
            </a:r>
            <a:r>
              <a:rPr lang="en-US" sz="2800" dirty="0">
                <a:solidFill>
                  <a:srgbClr val="002060"/>
                </a:solidFill>
                <a:latin typeface="+mj-lt"/>
              </a:rPr>
              <a:t>.</a:t>
            </a:r>
          </a:p>
          <a:p>
            <a:pPr>
              <a:lnSpc>
                <a:spcPct val="95000"/>
              </a:lnSpc>
            </a:pPr>
            <a:endParaRPr lang="en-US" sz="2800" dirty="0">
              <a:solidFill>
                <a:srgbClr val="002060"/>
              </a:solidFill>
              <a:latin typeface="+mj-lt"/>
            </a:endParaRPr>
          </a:p>
          <a:p>
            <a:pPr lvl="1" indent="-342900">
              <a:lnSpc>
                <a:spcPct val="95000"/>
              </a:lnSpc>
              <a:buClr>
                <a:srgbClr val="000000"/>
              </a:buClr>
              <a:buSzPct val="100000"/>
              <a:buFontTx/>
              <a:buChar char="•"/>
            </a:pPr>
            <a:r>
              <a:rPr lang="en-US" sz="2800" dirty="0">
                <a:solidFill>
                  <a:srgbClr val="002060"/>
                </a:solidFill>
                <a:latin typeface="+mj-lt"/>
              </a:rPr>
              <a:t>Parliament continued to limit the power of the monarchy.</a:t>
            </a:r>
          </a:p>
        </p:txBody>
      </p:sp>
      <p:pic>
        <p:nvPicPr>
          <p:cNvPr id="17412" name="Picture 5"/>
          <p:cNvPicPr>
            <a:picLocks noChangeAspect="1" noChangeArrowheads="1"/>
          </p:cNvPicPr>
          <p:nvPr/>
        </p:nvPicPr>
        <p:blipFill>
          <a:blip r:embed="rId2" cstate="print"/>
          <a:srcRect/>
          <a:stretch>
            <a:fillRect/>
          </a:stretch>
        </p:blipFill>
        <p:spPr bwMode="auto">
          <a:xfrm>
            <a:off x="6780212" y="2514600"/>
            <a:ext cx="5147875" cy="241458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blinds(horizontal)">
                                      <p:cBhvr>
                                        <p:cTn id="7" dur="500"/>
                                        <p:tgtEl>
                                          <p:spTgt spid="215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1507">
                                            <p:txEl>
                                              <p:pRg st="2" end="2"/>
                                            </p:txEl>
                                          </p:spTgt>
                                        </p:tgtEl>
                                        <p:attrNameLst>
                                          <p:attrName>style.visibility</p:attrName>
                                        </p:attrNameLst>
                                      </p:cBhvr>
                                      <p:to>
                                        <p:strVal val="visible"/>
                                      </p:to>
                                    </p:set>
                                    <p:animEffect transition="in" filter="blinds(horizontal)">
                                      <p:cBhvr>
                                        <p:cTn id="12" dur="500"/>
                                        <p:tgtEl>
                                          <p:spTgt spid="2150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1507">
                                            <p:txEl>
                                              <p:pRg st="4" end="4"/>
                                            </p:txEl>
                                          </p:spTgt>
                                        </p:tgtEl>
                                        <p:attrNameLst>
                                          <p:attrName>style.visibility</p:attrName>
                                        </p:attrNameLst>
                                      </p:cBhvr>
                                      <p:to>
                                        <p:strVal val="visible"/>
                                      </p:to>
                                    </p:set>
                                    <p:animEffect transition="in" filter="blinds(horizontal)">
                                      <p:cBhvr>
                                        <p:cTn id="17" dur="500"/>
                                        <p:tgtEl>
                                          <p:spTgt spid="2150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algn="ctr" eaLnBrk="1" hangingPunct="1"/>
            <a:r>
              <a:rPr lang="en-US" dirty="0"/>
              <a:t>Charles II Reign</a:t>
            </a:r>
          </a:p>
        </p:txBody>
      </p:sp>
      <p:sp>
        <p:nvSpPr>
          <p:cNvPr id="3" name="Content Placeholder 2"/>
          <p:cNvSpPr>
            <a:spLocks noGrp="1"/>
          </p:cNvSpPr>
          <p:nvPr>
            <p:ph sz="quarter" idx="1"/>
          </p:nvPr>
        </p:nvSpPr>
        <p:spPr>
          <a:xfrm>
            <a:off x="243777" y="1218724"/>
            <a:ext cx="11701272" cy="5296376"/>
          </a:xfrm>
        </p:spPr>
        <p:txBody>
          <a:bodyPr>
            <a:normAutofit/>
          </a:bodyPr>
          <a:lstStyle/>
          <a:p>
            <a:pPr eaLnBrk="1" hangingPunct="1">
              <a:lnSpc>
                <a:spcPct val="90000"/>
              </a:lnSpc>
            </a:pPr>
            <a:endParaRPr lang="en-US" sz="2700" dirty="0"/>
          </a:p>
          <a:p>
            <a:pPr eaLnBrk="1" hangingPunct="1">
              <a:lnSpc>
                <a:spcPct val="90000"/>
              </a:lnSpc>
            </a:pPr>
            <a:r>
              <a:rPr lang="en-US" sz="2700" dirty="0">
                <a:solidFill>
                  <a:srgbClr val="002060"/>
                </a:solidFill>
              </a:rPr>
              <a:t>In 1670 Charles II and Louis XIV signed the </a:t>
            </a:r>
            <a:r>
              <a:rPr lang="en-US" sz="2700" b="1" dirty="0">
                <a:solidFill>
                  <a:srgbClr val="002060"/>
                </a:solidFill>
              </a:rPr>
              <a:t>Treaty of Dover</a:t>
            </a:r>
            <a:r>
              <a:rPr lang="en-US" sz="2700" dirty="0">
                <a:solidFill>
                  <a:srgbClr val="002060"/>
                </a:solidFill>
              </a:rPr>
              <a:t>. </a:t>
            </a:r>
          </a:p>
          <a:p>
            <a:pPr eaLnBrk="1" hangingPunct="1">
              <a:lnSpc>
                <a:spcPct val="90000"/>
              </a:lnSpc>
            </a:pPr>
            <a:endParaRPr lang="en-US" sz="2700" dirty="0">
              <a:solidFill>
                <a:srgbClr val="002060"/>
              </a:solidFill>
            </a:endParaRPr>
          </a:p>
          <a:p>
            <a:pPr eaLnBrk="1" hangingPunct="1">
              <a:lnSpc>
                <a:spcPct val="90000"/>
              </a:lnSpc>
            </a:pPr>
            <a:r>
              <a:rPr lang="en-US" sz="2700" dirty="0">
                <a:solidFill>
                  <a:srgbClr val="002060"/>
                </a:solidFill>
              </a:rPr>
              <a:t>When Charles suspended acts of Parliament that punished Roman Catholics, Parliament passed the Test Act in 1673. This act required all government officials to swear an oath that they were Protestants. Several of the king's senior ministers were now forced to resign.</a:t>
            </a:r>
            <a:endParaRPr lang="en-US" sz="2500" dirty="0">
              <a:solidFill>
                <a:srgbClr val="002060"/>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horizontal)">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1217612" y="0"/>
            <a:ext cx="10157354" cy="939800"/>
          </a:xfrm>
        </p:spPr>
        <p:txBody>
          <a:bodyPr lIns="0" tIns="0" rIns="0" bIns="0"/>
          <a:lstStyle/>
          <a:p>
            <a:pPr algn="ctr" eaLnBrk="1" hangingPunct="1">
              <a:lnSpc>
                <a:spcPct val="95000"/>
              </a:lnSpc>
            </a:pPr>
            <a:r>
              <a:rPr lang="en-US" dirty="0">
                <a:solidFill>
                  <a:srgbClr val="002060"/>
                </a:solidFill>
              </a:rPr>
              <a:t>The Glorious Revolution</a:t>
            </a:r>
          </a:p>
        </p:txBody>
      </p:sp>
      <p:sp>
        <p:nvSpPr>
          <p:cNvPr id="30723" name="Text Box 4"/>
          <p:cNvSpPr txBox="1">
            <a:spLocks noChangeArrowheads="1"/>
          </p:cNvSpPr>
          <p:nvPr/>
        </p:nvSpPr>
        <p:spPr bwMode="auto">
          <a:xfrm>
            <a:off x="150813" y="1440180"/>
            <a:ext cx="6492098" cy="5760038"/>
          </a:xfrm>
          <a:prstGeom prst="rect">
            <a:avLst/>
          </a:prstGeom>
          <a:noFill/>
          <a:ln w="9525">
            <a:noFill/>
            <a:miter lim="800000"/>
            <a:headEnd/>
            <a:tailEnd/>
          </a:ln>
        </p:spPr>
        <p:txBody>
          <a:bodyPr wrap="square" lIns="0" tIns="0" rIns="0" bIns="0">
            <a:spAutoFit/>
          </a:bodyPr>
          <a:lstStyle/>
          <a:p>
            <a:pPr lvl="1" indent="-342900">
              <a:lnSpc>
                <a:spcPct val="95000"/>
              </a:lnSpc>
              <a:buClr>
                <a:srgbClr val="000000"/>
              </a:buClr>
              <a:buSzPct val="100000"/>
              <a:buFontTx/>
              <a:buChar char="•"/>
            </a:pPr>
            <a:r>
              <a:rPr lang="en-US" sz="2800" dirty="0">
                <a:solidFill>
                  <a:srgbClr val="002060"/>
                </a:solidFill>
                <a:latin typeface="+mj-lt"/>
              </a:rPr>
              <a:t>England was conquered by William the Conqueror in 1066.  600 years later it was conquered by another William.</a:t>
            </a:r>
          </a:p>
          <a:p>
            <a:pPr lvl="1" indent="-342900">
              <a:lnSpc>
                <a:spcPct val="95000"/>
              </a:lnSpc>
              <a:buClr>
                <a:srgbClr val="000000"/>
              </a:buClr>
              <a:buSzPct val="100000"/>
              <a:buFontTx/>
              <a:buChar char="•"/>
            </a:pPr>
            <a:endParaRPr lang="en-US" sz="2800" dirty="0">
              <a:solidFill>
                <a:srgbClr val="002060"/>
              </a:solidFill>
              <a:latin typeface="+mj-lt"/>
            </a:endParaRPr>
          </a:p>
          <a:p>
            <a:pPr lvl="1" indent="-342900">
              <a:lnSpc>
                <a:spcPct val="95000"/>
              </a:lnSpc>
              <a:buClr>
                <a:srgbClr val="000000"/>
              </a:buClr>
              <a:buSzPct val="100000"/>
              <a:buFontTx/>
              <a:buChar char="•"/>
            </a:pPr>
            <a:r>
              <a:rPr lang="en-US" sz="2800" dirty="0">
                <a:solidFill>
                  <a:srgbClr val="002060"/>
                </a:solidFill>
                <a:latin typeface="+mj-lt"/>
              </a:rPr>
              <a:t>Parliament supported Mary and her husband, William of Orange, ruler of Netherlands</a:t>
            </a:r>
          </a:p>
          <a:p>
            <a:pPr>
              <a:lnSpc>
                <a:spcPct val="95000"/>
              </a:lnSpc>
            </a:pPr>
            <a:endParaRPr lang="en-US" sz="2800" dirty="0">
              <a:solidFill>
                <a:srgbClr val="002060"/>
              </a:solidFill>
              <a:latin typeface="+mj-lt"/>
            </a:endParaRPr>
          </a:p>
          <a:p>
            <a:pPr lvl="1" indent="-342900">
              <a:lnSpc>
                <a:spcPct val="95000"/>
              </a:lnSpc>
              <a:buClr>
                <a:srgbClr val="FF0000"/>
              </a:buClr>
              <a:buSzPct val="100000"/>
              <a:buFontTx/>
              <a:buChar char="•"/>
            </a:pPr>
            <a:r>
              <a:rPr lang="en-US" sz="2800" dirty="0">
                <a:solidFill>
                  <a:srgbClr val="002060"/>
                </a:solidFill>
                <a:latin typeface="+mj-lt"/>
              </a:rPr>
              <a:t>William invaded England, James fled and Mary and William became co-rulers of England.</a:t>
            </a:r>
          </a:p>
          <a:p>
            <a:pPr>
              <a:lnSpc>
                <a:spcPct val="95000"/>
              </a:lnSpc>
            </a:pPr>
            <a:endParaRPr lang="en-US" sz="2900" dirty="0">
              <a:solidFill>
                <a:srgbClr val="000000"/>
              </a:solidFill>
              <a:latin typeface="Arial" charset="0"/>
            </a:endParaRPr>
          </a:p>
          <a:p>
            <a:pPr>
              <a:lnSpc>
                <a:spcPct val="95000"/>
              </a:lnSpc>
            </a:pPr>
            <a:endParaRPr lang="en-US" sz="2900" dirty="0">
              <a:solidFill>
                <a:srgbClr val="000000"/>
              </a:solidFill>
              <a:latin typeface="Arial" charset="0"/>
            </a:endParaRPr>
          </a:p>
        </p:txBody>
      </p:sp>
      <p:pic>
        <p:nvPicPr>
          <p:cNvPr id="29700" name="Picture 6" descr="http://goodgentlewoman.files.wordpress.com/2012/08/william_iii.jpg"/>
          <p:cNvPicPr>
            <a:picLocks noChangeAspect="1" noChangeArrowheads="1"/>
          </p:cNvPicPr>
          <p:nvPr/>
        </p:nvPicPr>
        <p:blipFill>
          <a:blip r:embed="rId2" cstate="print"/>
          <a:srcRect/>
          <a:stretch>
            <a:fillRect/>
          </a:stretch>
        </p:blipFill>
        <p:spPr bwMode="auto">
          <a:xfrm>
            <a:off x="6734326" y="1440180"/>
            <a:ext cx="4955519" cy="466344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23"/>
                                        </p:tgtEl>
                                        <p:attrNameLst>
                                          <p:attrName>style.visibility</p:attrName>
                                        </p:attrNameLst>
                                      </p:cBhvr>
                                      <p:to>
                                        <p:strVal val="visible"/>
                                      </p:to>
                                    </p:set>
                                    <p:animEffect transition="in" filter="blinds(horizontal)">
                                      <p:cBhvr>
                                        <p:cTn id="7" dur="500"/>
                                        <p:tgtEl>
                                          <p:spTgt spid="30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p:bldLst>
  </p:timing>
</p:sld>
</file>

<file path=ppt/theme/theme1.xml><?xml version="1.0" encoding="utf-8"?>
<a:theme xmlns:a="http://schemas.openxmlformats.org/drawingml/2006/main" name="Books 16x9">
  <a:themeElements>
    <a:clrScheme name="Books_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ppt/theme/theme2.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ppt/theme/theme3.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E1B558C7-619B-49BE-9097-7FCBDADD4EC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Blue bookstack presentation (widescreen)</Template>
  <TotalTime>0</TotalTime>
  <Words>3735</Words>
  <Application>Microsoft Macintosh PowerPoint</Application>
  <PresentationFormat>Custom</PresentationFormat>
  <Paragraphs>378</Paragraphs>
  <Slides>129</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129</vt:i4>
      </vt:variant>
    </vt:vector>
  </HeadingPairs>
  <TitlesOfParts>
    <vt:vector size="138" baseType="lpstr">
      <vt:lpstr>Arial</vt:lpstr>
      <vt:lpstr>Century Gothic</vt:lpstr>
      <vt:lpstr>Lithos Pro Regular</vt:lpstr>
      <vt:lpstr>Merriweather</vt:lpstr>
      <vt:lpstr>Times New Roman</vt:lpstr>
      <vt:lpstr>Wingdings</vt:lpstr>
      <vt:lpstr>Wingdings 2</vt:lpstr>
      <vt:lpstr>Wingdings 3</vt:lpstr>
      <vt:lpstr>Books 16x9</vt:lpstr>
      <vt:lpstr> AP Euro Review: Semester I</vt:lpstr>
      <vt:lpstr>Art Section</vt:lpstr>
      <vt:lpstr>Quote Section</vt:lpstr>
      <vt:lpstr>Renaissance</vt:lpstr>
      <vt:lpstr>PowerPoint Presentation</vt:lpstr>
      <vt:lpstr>Renaissance </vt:lpstr>
      <vt:lpstr>Renaissance </vt:lpstr>
      <vt:lpstr>Renaissance </vt:lpstr>
      <vt:lpstr>Renaissance</vt:lpstr>
      <vt:lpstr>Renaissance </vt:lpstr>
      <vt:lpstr>Renaissance</vt:lpstr>
      <vt:lpstr>Renaissance </vt:lpstr>
      <vt:lpstr>PowerPoint Presentation</vt:lpstr>
      <vt:lpstr>Renaissance </vt:lpstr>
      <vt:lpstr>Renaissance </vt:lpstr>
      <vt:lpstr>Renaissance</vt:lpstr>
      <vt:lpstr>PowerPoint Presentation</vt:lpstr>
      <vt:lpstr>Renaissance</vt:lpstr>
      <vt:lpstr>PowerPoint Presentation</vt:lpstr>
      <vt:lpstr>Renaissance</vt:lpstr>
      <vt:lpstr>Renaissance</vt:lpstr>
      <vt:lpstr>Renaissance</vt:lpstr>
      <vt:lpstr>Renaissance </vt:lpstr>
      <vt:lpstr>PowerPoint Presentation</vt:lpstr>
      <vt:lpstr>Renaissance View of Women</vt:lpstr>
      <vt:lpstr>Portugal Leads the Way</vt:lpstr>
      <vt:lpstr>History of Colonialism</vt:lpstr>
      <vt:lpstr>European Exploration</vt:lpstr>
      <vt:lpstr>PowerPoint Presentation</vt:lpstr>
      <vt:lpstr>PowerPoint Presentation</vt:lpstr>
      <vt:lpstr>PowerPoint Presentation</vt:lpstr>
      <vt:lpstr>PowerPoint Presentation</vt:lpstr>
      <vt:lpstr>PowerPoint Presentation</vt:lpstr>
      <vt:lpstr>Commercial Revolution</vt:lpstr>
      <vt:lpstr>Beginning in the 1600’s</vt:lpstr>
      <vt:lpstr>PowerPoint Presentation</vt:lpstr>
      <vt:lpstr>PowerPoint Presentation</vt:lpstr>
      <vt:lpstr>PowerPoint Presentation</vt:lpstr>
      <vt:lpstr>PowerPoint Presentation</vt:lpstr>
      <vt:lpstr>PowerPoint Presentation</vt:lpstr>
      <vt:lpstr>Religion</vt:lpstr>
      <vt:lpstr>PowerPoint Presentation</vt:lpstr>
      <vt:lpstr>PowerPoint Presentation</vt:lpstr>
      <vt:lpstr>Causes of the Reformation </vt:lpstr>
      <vt:lpstr>Seven Sacraments</vt:lpstr>
      <vt:lpstr>Ways to Get to Heaven</vt:lpstr>
      <vt:lpstr>Understanding the Word of God</vt:lpstr>
      <vt:lpstr>PowerPoint Presentation</vt:lpstr>
      <vt:lpstr>PowerPoint Presentation</vt:lpstr>
      <vt:lpstr>Religion</vt:lpstr>
      <vt:lpstr>Religion </vt:lpstr>
      <vt:lpstr>PowerPoint Presentation</vt:lpstr>
      <vt:lpstr>PowerPoint Presentation</vt:lpstr>
      <vt:lpstr>Calvinism</vt:lpstr>
      <vt:lpstr>Eucharist</vt:lpstr>
      <vt:lpstr>PowerPoint Presentation</vt:lpstr>
      <vt:lpstr>English Reformation</vt:lpstr>
      <vt:lpstr>PowerPoint Presentation</vt:lpstr>
      <vt:lpstr>English Reformation</vt:lpstr>
      <vt:lpstr>Catholic Reformation</vt:lpstr>
      <vt:lpstr>Catholic Reformation</vt:lpstr>
      <vt:lpstr>PowerPoint Presentation</vt:lpstr>
      <vt:lpstr>PowerPoint Presentation</vt:lpstr>
      <vt:lpstr>PowerPoint Presentation</vt:lpstr>
      <vt:lpstr>PowerPoint Presentation</vt:lpstr>
      <vt:lpstr>PowerPoint Presentation</vt:lpstr>
      <vt:lpstr>PowerPoint Presentation</vt:lpstr>
      <vt:lpstr>Reformation View on Women</vt:lpstr>
      <vt:lpstr>The Three Henrys</vt:lpstr>
      <vt:lpstr>The Three Henrys</vt:lpstr>
      <vt:lpstr>PowerPoint Presentation</vt:lpstr>
      <vt:lpstr>Henry of Navarre</vt:lpstr>
      <vt:lpstr>PowerPoint Presentation</vt:lpstr>
      <vt:lpstr>PowerPoint Presentation</vt:lpstr>
      <vt:lpstr>30 Years’ War</vt:lpstr>
      <vt:lpstr>30 Years’ War</vt:lpstr>
      <vt:lpstr>30 Years’ War</vt:lpstr>
      <vt:lpstr>Edict of Restitution (1629)</vt:lpstr>
      <vt:lpstr>PowerPoint Presentation</vt:lpstr>
      <vt:lpstr>30 Years’ War</vt:lpstr>
      <vt:lpstr>Three Models of Rule</vt:lpstr>
      <vt:lpstr>Theory of Absolutism</vt:lpstr>
      <vt:lpstr>Absolutism</vt:lpstr>
      <vt:lpstr>PowerPoint Presentation</vt:lpstr>
      <vt:lpstr>PowerPoint Presentation</vt:lpstr>
      <vt:lpstr>PowerPoint Presentation</vt:lpstr>
      <vt:lpstr>PowerPoint Presentation</vt:lpstr>
      <vt:lpstr>PowerPoint Presentation</vt:lpstr>
      <vt:lpstr>Louis XIV and Religious Policies</vt:lpstr>
      <vt:lpstr>PowerPoint Presentation</vt:lpstr>
      <vt:lpstr>PowerPoint Presentation</vt:lpstr>
      <vt:lpstr>Peter the Great</vt:lpstr>
      <vt:lpstr>Peter the Great</vt:lpstr>
      <vt:lpstr>Peter the Great</vt:lpstr>
      <vt:lpstr>Parliament Overthrows a King</vt:lpstr>
      <vt:lpstr>Oliver Cromwell</vt:lpstr>
      <vt:lpstr>Cromwell died, A new old leader is crowned</vt:lpstr>
      <vt:lpstr>Charles II Reign</vt:lpstr>
      <vt:lpstr>The Glorious Revolution</vt:lpstr>
      <vt:lpstr>The Glorious Revolution</vt:lpstr>
      <vt:lpstr>Toleration Act of 1689</vt:lpstr>
      <vt:lpstr>Aftermath of the Revolution</vt:lpstr>
      <vt:lpstr>Frederick the Great</vt:lpstr>
      <vt:lpstr>Philip II</vt:lpstr>
      <vt:lpstr>Maria Theresa</vt:lpstr>
      <vt:lpstr>PowerPoint Presentation</vt:lpstr>
      <vt:lpstr>PowerPoint Presentation</vt:lpstr>
      <vt:lpstr>Copernicus </vt:lpstr>
      <vt:lpstr>Scientific Revolution</vt:lpstr>
      <vt:lpstr>Scientific Revolutionary Thinkers</vt:lpstr>
      <vt:lpstr>Johannes Kepler</vt:lpstr>
      <vt:lpstr>Galileo’s Discoveries</vt:lpstr>
      <vt:lpstr>Galileo’s Arrogance</vt:lpstr>
      <vt:lpstr>Descartes v. Bacon</vt:lpstr>
      <vt:lpstr>PowerPoint Presentation</vt:lpstr>
      <vt:lpstr>William Harvey</vt:lpstr>
      <vt:lpstr>The Introduction</vt:lpstr>
      <vt:lpstr>The Influences</vt:lpstr>
      <vt:lpstr>Print Culture</vt:lpstr>
      <vt:lpstr>The Philsophes</vt:lpstr>
      <vt:lpstr>Enlightenment </vt:lpstr>
      <vt:lpstr>Deism</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2014-05-09T04:21:46Z</dcterms:created>
  <dcterms:modified xsi:type="dcterms:W3CDTF">2020-04-24T16:48:38Z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TC027879409991</vt:lpwstr>
  </property>
</Properties>
</file>